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Bold" charset="1" panose="00000800000000000000"/>
      <p:regular r:id="rId19"/>
    </p:embeddedFont>
    <p:embeddedFont>
      <p:font typeface="Poppins Semi-Bold" charset="1" panose="00000700000000000000"/>
      <p:regular r:id="rId20"/>
    </p:embeddedFont>
    <p:embeddedFont>
      <p:font typeface="Poppins" charset="1" panose="00000500000000000000"/>
      <p:regular r:id="rId21"/>
    </p:embeddedFont>
    <p:embeddedFont>
      <p:font typeface="Anton" charset="1" panose="00000500000000000000"/>
      <p:regular r:id="rId22"/>
    </p:embeddedFont>
    <p:embeddedFont>
      <p:font typeface="DejaVu Serif Bold" charset="1" panose="02060803050605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85549" y="7980780"/>
            <a:ext cx="3880634" cy="3334920"/>
            <a:chOff x="0" y="0"/>
            <a:chExt cx="812800" cy="698500"/>
          </a:xfrm>
        </p:grpSpPr>
        <p:sp>
          <p:nvSpPr>
            <p:cNvPr name="Freeform 3" id="3"/>
            <p:cNvSpPr/>
            <p:nvPr/>
          </p:nvSpPr>
          <p:spPr>
            <a:xfrm flipH="false" flipV="false" rot="0">
              <a:off x="4214" y="0"/>
              <a:ext cx="804372" cy="698500"/>
            </a:xfrm>
            <a:custGeom>
              <a:avLst/>
              <a:gdLst/>
              <a:ahLst/>
              <a:cxnLst/>
              <a:rect r="r" b="b" t="t" l="l"/>
              <a:pathLst>
                <a:path h="698500" w="804372">
                  <a:moveTo>
                    <a:pt x="797550" y="368218"/>
                  </a:moveTo>
                  <a:lnTo>
                    <a:pt x="616422" y="679532"/>
                  </a:lnTo>
                  <a:cubicBezTo>
                    <a:pt x="609589" y="691275"/>
                    <a:pt x="597028" y="698500"/>
                    <a:pt x="583441" y="698500"/>
                  </a:cubicBezTo>
                  <a:lnTo>
                    <a:pt x="220931" y="698500"/>
                  </a:lnTo>
                  <a:cubicBezTo>
                    <a:pt x="207344" y="698500"/>
                    <a:pt x="194783" y="691275"/>
                    <a:pt x="187950" y="679532"/>
                  </a:cubicBezTo>
                  <a:lnTo>
                    <a:pt x="6822" y="368218"/>
                  </a:lnTo>
                  <a:cubicBezTo>
                    <a:pt x="0" y="356493"/>
                    <a:pt x="0" y="342007"/>
                    <a:pt x="6822" y="330282"/>
                  </a:cubicBezTo>
                  <a:lnTo>
                    <a:pt x="187950" y="18968"/>
                  </a:lnTo>
                  <a:cubicBezTo>
                    <a:pt x="194783" y="7225"/>
                    <a:pt x="207344" y="0"/>
                    <a:pt x="220931" y="0"/>
                  </a:cubicBezTo>
                  <a:lnTo>
                    <a:pt x="583441" y="0"/>
                  </a:lnTo>
                  <a:cubicBezTo>
                    <a:pt x="597028" y="0"/>
                    <a:pt x="609589" y="7225"/>
                    <a:pt x="616422" y="18968"/>
                  </a:cubicBezTo>
                  <a:lnTo>
                    <a:pt x="797550" y="330282"/>
                  </a:lnTo>
                  <a:cubicBezTo>
                    <a:pt x="804372" y="342007"/>
                    <a:pt x="804372" y="356493"/>
                    <a:pt x="797550" y="368218"/>
                  </a:cubicBezTo>
                  <a:close/>
                </a:path>
              </a:pathLst>
            </a:custGeom>
            <a:solidFill>
              <a:srgbClr val="00ADEF"/>
            </a:solidFill>
          </p:spPr>
        </p:sp>
        <p:sp>
          <p:nvSpPr>
            <p:cNvPr name="TextBox 4" id="4"/>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AutoShape 5" id="5"/>
          <p:cNvSpPr/>
          <p:nvPr/>
        </p:nvSpPr>
        <p:spPr>
          <a:xfrm rot="-5400000">
            <a:off x="-1672563" y="6817397"/>
            <a:ext cx="4576012" cy="0"/>
          </a:xfrm>
          <a:prstGeom prst="line">
            <a:avLst/>
          </a:prstGeom>
          <a:ln cap="rnd" w="95250">
            <a:solidFill>
              <a:srgbClr val="00ADEF"/>
            </a:solidFill>
            <a:prstDash val="solid"/>
            <a:headEnd type="none" len="sm" w="sm"/>
            <a:tailEnd type="none" len="sm" w="sm"/>
          </a:ln>
        </p:spPr>
      </p:sp>
      <p:sp>
        <p:nvSpPr>
          <p:cNvPr name="AutoShape 6" id="6"/>
          <p:cNvSpPr/>
          <p:nvPr/>
        </p:nvSpPr>
        <p:spPr>
          <a:xfrm rot="-5400000">
            <a:off x="-1672563" y="3374353"/>
            <a:ext cx="4576012" cy="0"/>
          </a:xfrm>
          <a:prstGeom prst="line">
            <a:avLst/>
          </a:prstGeom>
          <a:ln cap="rnd" w="95250">
            <a:solidFill>
              <a:srgbClr val="000B5D"/>
            </a:solidFill>
            <a:prstDash val="solid"/>
            <a:headEnd type="none" len="sm" w="sm"/>
            <a:tailEnd type="none" len="sm" w="sm"/>
          </a:ln>
        </p:spPr>
      </p:sp>
      <p:grpSp>
        <p:nvGrpSpPr>
          <p:cNvPr name="Group 7" id="7"/>
          <p:cNvGrpSpPr/>
          <p:nvPr/>
        </p:nvGrpSpPr>
        <p:grpSpPr>
          <a:xfrm rot="0">
            <a:off x="13266184" y="412629"/>
            <a:ext cx="5944395" cy="2533943"/>
            <a:chOff x="0" y="0"/>
            <a:chExt cx="1638616" cy="698500"/>
          </a:xfrm>
        </p:grpSpPr>
        <p:sp>
          <p:nvSpPr>
            <p:cNvPr name="Freeform 8" id="8"/>
            <p:cNvSpPr/>
            <p:nvPr/>
          </p:nvSpPr>
          <p:spPr>
            <a:xfrm flipH="false" flipV="false" rot="0">
              <a:off x="2751" y="0"/>
              <a:ext cx="1633114" cy="698500"/>
            </a:xfrm>
            <a:custGeom>
              <a:avLst/>
              <a:gdLst/>
              <a:ahLst/>
              <a:cxnLst/>
              <a:rect r="r" b="b" t="t" l="l"/>
              <a:pathLst>
                <a:path h="698500" w="1633114">
                  <a:moveTo>
                    <a:pt x="1628660" y="361633"/>
                  </a:moveTo>
                  <a:lnTo>
                    <a:pt x="1439870" y="686117"/>
                  </a:lnTo>
                  <a:cubicBezTo>
                    <a:pt x="1435409" y="693784"/>
                    <a:pt x="1427208" y="698500"/>
                    <a:pt x="1418339" y="698500"/>
                  </a:cubicBezTo>
                  <a:lnTo>
                    <a:pt x="214775" y="698500"/>
                  </a:lnTo>
                  <a:cubicBezTo>
                    <a:pt x="205906" y="698500"/>
                    <a:pt x="197705" y="693784"/>
                    <a:pt x="193244" y="686117"/>
                  </a:cubicBezTo>
                  <a:lnTo>
                    <a:pt x="4454" y="361633"/>
                  </a:lnTo>
                  <a:cubicBezTo>
                    <a:pt x="0" y="353978"/>
                    <a:pt x="0" y="344522"/>
                    <a:pt x="4454" y="336867"/>
                  </a:cubicBezTo>
                  <a:lnTo>
                    <a:pt x="193244" y="12383"/>
                  </a:lnTo>
                  <a:cubicBezTo>
                    <a:pt x="197705" y="4716"/>
                    <a:pt x="205906" y="0"/>
                    <a:pt x="214775" y="0"/>
                  </a:cubicBezTo>
                  <a:lnTo>
                    <a:pt x="1418339" y="0"/>
                  </a:lnTo>
                  <a:cubicBezTo>
                    <a:pt x="1427208" y="0"/>
                    <a:pt x="1435409" y="4716"/>
                    <a:pt x="1439870" y="12383"/>
                  </a:cubicBezTo>
                  <a:lnTo>
                    <a:pt x="1628660" y="336867"/>
                  </a:lnTo>
                  <a:cubicBezTo>
                    <a:pt x="1633114" y="344522"/>
                    <a:pt x="1633114" y="353978"/>
                    <a:pt x="1628660" y="361633"/>
                  </a:cubicBezTo>
                  <a:close/>
                </a:path>
              </a:pathLst>
            </a:custGeom>
            <a:solidFill>
              <a:srgbClr val="00ADEF"/>
            </a:solidFill>
          </p:spPr>
        </p:sp>
        <p:sp>
          <p:nvSpPr>
            <p:cNvPr name="TextBox 9" id="9"/>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0">
            <a:off x="10150791" y="1004710"/>
            <a:ext cx="10689850" cy="9186590"/>
            <a:chOff x="0" y="0"/>
            <a:chExt cx="812800" cy="698500"/>
          </a:xfrm>
        </p:grpSpPr>
        <p:sp>
          <p:nvSpPr>
            <p:cNvPr name="Freeform 11" id="11"/>
            <p:cNvSpPr/>
            <p:nvPr/>
          </p:nvSpPr>
          <p:spPr>
            <a:xfrm flipH="false" flipV="false" rot="0">
              <a:off x="1530" y="0"/>
              <a:ext cx="809740" cy="698500"/>
            </a:xfrm>
            <a:custGeom>
              <a:avLst/>
              <a:gdLst/>
              <a:ahLst/>
              <a:cxnLst/>
              <a:rect r="r" b="b" t="t" l="l"/>
              <a:pathLst>
                <a:path h="698500" w="809740">
                  <a:moveTo>
                    <a:pt x="807264" y="356136"/>
                  </a:moveTo>
                  <a:lnTo>
                    <a:pt x="612076" y="691614"/>
                  </a:lnTo>
                  <a:cubicBezTo>
                    <a:pt x="609596" y="695877"/>
                    <a:pt x="605036" y="698500"/>
                    <a:pt x="600103" y="698500"/>
                  </a:cubicBezTo>
                  <a:lnTo>
                    <a:pt x="209637" y="698500"/>
                  </a:lnTo>
                  <a:cubicBezTo>
                    <a:pt x="204704" y="698500"/>
                    <a:pt x="200144" y="695877"/>
                    <a:pt x="197664" y="691614"/>
                  </a:cubicBezTo>
                  <a:lnTo>
                    <a:pt x="2476" y="356136"/>
                  </a:lnTo>
                  <a:cubicBezTo>
                    <a:pt x="0" y="351879"/>
                    <a:pt x="0" y="346621"/>
                    <a:pt x="2476" y="342364"/>
                  </a:cubicBezTo>
                  <a:lnTo>
                    <a:pt x="197664" y="6886"/>
                  </a:lnTo>
                  <a:cubicBezTo>
                    <a:pt x="200144" y="2623"/>
                    <a:pt x="204704" y="0"/>
                    <a:pt x="209637" y="0"/>
                  </a:cubicBezTo>
                  <a:lnTo>
                    <a:pt x="600103" y="0"/>
                  </a:lnTo>
                  <a:cubicBezTo>
                    <a:pt x="605036" y="0"/>
                    <a:pt x="609596" y="2623"/>
                    <a:pt x="612076" y="6886"/>
                  </a:cubicBezTo>
                  <a:lnTo>
                    <a:pt x="807264" y="342364"/>
                  </a:lnTo>
                  <a:cubicBezTo>
                    <a:pt x="809740" y="346621"/>
                    <a:pt x="809740" y="351879"/>
                    <a:pt x="807264" y="356136"/>
                  </a:cubicBezTo>
                  <a:close/>
                </a:path>
              </a:pathLst>
            </a:custGeom>
            <a:solidFill>
              <a:srgbClr val="000B5D"/>
            </a:solidFill>
          </p:spPr>
        </p:sp>
        <p:sp>
          <p:nvSpPr>
            <p:cNvPr name="TextBox 12" id="1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0809808" y="897105"/>
            <a:ext cx="10857146" cy="9401799"/>
            <a:chOff x="0" y="0"/>
            <a:chExt cx="4282440" cy="3708400"/>
          </a:xfrm>
        </p:grpSpPr>
        <p:sp>
          <p:nvSpPr>
            <p:cNvPr name="Freeform 14" id="1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2396" t="0" r="0" b="0"/>
              </a:stretch>
            </a:blipFill>
          </p:spPr>
        </p:sp>
      </p:grpSp>
      <p:grpSp>
        <p:nvGrpSpPr>
          <p:cNvPr name="Group 15" id="15"/>
          <p:cNvGrpSpPr/>
          <p:nvPr/>
        </p:nvGrpSpPr>
        <p:grpSpPr>
          <a:xfrm rot="0">
            <a:off x="11235971" y="8781757"/>
            <a:ext cx="2948589" cy="2533943"/>
            <a:chOff x="0" y="0"/>
            <a:chExt cx="812800" cy="698500"/>
          </a:xfrm>
        </p:grpSpPr>
        <p:sp>
          <p:nvSpPr>
            <p:cNvPr name="Freeform 16" id="16"/>
            <p:cNvSpPr/>
            <p:nvPr/>
          </p:nvSpPr>
          <p:spPr>
            <a:xfrm flipH="false" flipV="false" rot="0">
              <a:off x="5546" y="0"/>
              <a:ext cx="801708" cy="698500"/>
            </a:xfrm>
            <a:custGeom>
              <a:avLst/>
              <a:gdLst/>
              <a:ahLst/>
              <a:cxnLst/>
              <a:rect r="r" b="b" t="t" l="l"/>
              <a:pathLst>
                <a:path h="698500" w="801708">
                  <a:moveTo>
                    <a:pt x="792729" y="374214"/>
                  </a:moveTo>
                  <a:lnTo>
                    <a:pt x="618579" y="673536"/>
                  </a:lnTo>
                  <a:cubicBezTo>
                    <a:pt x="609586" y="688992"/>
                    <a:pt x="593053" y="698500"/>
                    <a:pt x="575172" y="698500"/>
                  </a:cubicBezTo>
                  <a:lnTo>
                    <a:pt x="226536" y="698500"/>
                  </a:lnTo>
                  <a:cubicBezTo>
                    <a:pt x="208655" y="698500"/>
                    <a:pt x="192122" y="688992"/>
                    <a:pt x="183129" y="673536"/>
                  </a:cubicBezTo>
                  <a:lnTo>
                    <a:pt x="8979" y="374214"/>
                  </a:lnTo>
                  <a:cubicBezTo>
                    <a:pt x="0" y="358782"/>
                    <a:pt x="0" y="339718"/>
                    <a:pt x="8979" y="324286"/>
                  </a:cubicBezTo>
                  <a:lnTo>
                    <a:pt x="183129" y="24964"/>
                  </a:lnTo>
                  <a:cubicBezTo>
                    <a:pt x="192122" y="9508"/>
                    <a:pt x="208655" y="0"/>
                    <a:pt x="226536" y="0"/>
                  </a:cubicBezTo>
                  <a:lnTo>
                    <a:pt x="575172" y="0"/>
                  </a:lnTo>
                  <a:cubicBezTo>
                    <a:pt x="593053" y="0"/>
                    <a:pt x="609586" y="9508"/>
                    <a:pt x="618579" y="24964"/>
                  </a:cubicBezTo>
                  <a:lnTo>
                    <a:pt x="792729" y="324286"/>
                  </a:lnTo>
                  <a:cubicBezTo>
                    <a:pt x="801708" y="339718"/>
                    <a:pt x="801708" y="358782"/>
                    <a:pt x="792729" y="374214"/>
                  </a:cubicBezTo>
                  <a:close/>
                </a:path>
              </a:pathLst>
            </a:custGeom>
            <a:solidFill>
              <a:srgbClr val="000B5D"/>
            </a:solidFill>
          </p:spPr>
        </p:sp>
        <p:sp>
          <p:nvSpPr>
            <p:cNvPr name="TextBox 17" id="17"/>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8" id="18"/>
          <p:cNvGrpSpPr/>
          <p:nvPr/>
        </p:nvGrpSpPr>
        <p:grpSpPr>
          <a:xfrm rot="0">
            <a:off x="358058" y="565141"/>
            <a:ext cx="11944488" cy="1493499"/>
            <a:chOff x="0" y="0"/>
            <a:chExt cx="15925983" cy="1991332"/>
          </a:xfrm>
        </p:grpSpPr>
        <p:sp>
          <p:nvSpPr>
            <p:cNvPr name="TextBox 19" id="19"/>
            <p:cNvSpPr txBox="true"/>
            <p:nvPr/>
          </p:nvSpPr>
          <p:spPr>
            <a:xfrm rot="0">
              <a:off x="2141008" y="286357"/>
              <a:ext cx="13784976" cy="1704975"/>
            </a:xfrm>
            <a:prstGeom prst="rect">
              <a:avLst/>
            </a:prstGeom>
          </p:spPr>
          <p:txBody>
            <a:bodyPr anchor="t" rtlCol="false" tIns="0" lIns="0" bIns="0" rIns="0">
              <a:spAutoFit/>
            </a:bodyPr>
            <a:lstStyle/>
            <a:p>
              <a:pPr algn="l">
                <a:lnSpc>
                  <a:spcPts val="3359"/>
                </a:lnSpc>
              </a:pPr>
              <a:r>
                <a:rPr lang="en-US" sz="2799" b="true">
                  <a:solidFill>
                    <a:srgbClr val="000B5D"/>
                  </a:solidFill>
                  <a:latin typeface="Poppins Bold"/>
                  <a:ea typeface="Poppins Bold"/>
                  <a:cs typeface="Poppins Bold"/>
                  <a:sym typeface="Poppins Bold"/>
                </a:rPr>
                <a:t>TRƯỜNG ĐẠI HỌC CÔNG NGHỆ THÔNG TIN - ĐHQG TP.HCM</a:t>
              </a:r>
            </a:p>
            <a:p>
              <a:pPr algn="l">
                <a:lnSpc>
                  <a:spcPts val="3359"/>
                </a:lnSpc>
              </a:pPr>
              <a:r>
                <a:rPr lang="en-US" sz="2799" b="true">
                  <a:solidFill>
                    <a:srgbClr val="000B5D"/>
                  </a:solidFill>
                  <a:latin typeface="Poppins Bold"/>
                  <a:ea typeface="Poppins Bold"/>
                  <a:cs typeface="Poppins Bold"/>
                  <a:sym typeface="Poppins Bold"/>
                </a:rPr>
                <a:t>Khoa Khoa học và Kỹ thuật thông tin</a:t>
              </a:r>
            </a:p>
            <a:p>
              <a:pPr algn="l">
                <a:lnSpc>
                  <a:spcPts val="3359"/>
                </a:lnSpc>
              </a:pPr>
            </a:p>
          </p:txBody>
        </p:sp>
        <p:sp>
          <p:nvSpPr>
            <p:cNvPr name="Freeform 20" id="20"/>
            <p:cNvSpPr/>
            <p:nvPr/>
          </p:nvSpPr>
          <p:spPr>
            <a:xfrm flipH="false" flipV="false" rot="0">
              <a:off x="0" y="0"/>
              <a:ext cx="2658531" cy="1991332"/>
            </a:xfrm>
            <a:custGeom>
              <a:avLst/>
              <a:gdLst/>
              <a:ahLst/>
              <a:cxnLst/>
              <a:rect r="r" b="b" t="t" l="l"/>
              <a:pathLst>
                <a:path h="1991332" w="2658531">
                  <a:moveTo>
                    <a:pt x="0" y="0"/>
                  </a:moveTo>
                  <a:lnTo>
                    <a:pt x="2658531" y="0"/>
                  </a:lnTo>
                  <a:lnTo>
                    <a:pt x="2658531" y="1991332"/>
                  </a:lnTo>
                  <a:lnTo>
                    <a:pt x="0" y="1991332"/>
                  </a:lnTo>
                  <a:lnTo>
                    <a:pt x="0" y="0"/>
                  </a:lnTo>
                  <a:close/>
                </a:path>
              </a:pathLst>
            </a:custGeom>
            <a:blipFill>
              <a:blip r:embed="rId3"/>
              <a:stretch>
                <a:fillRect l="0" t="0" r="0" b="0"/>
              </a:stretch>
            </a:blipFill>
          </p:spPr>
        </p:sp>
      </p:grpSp>
      <p:sp>
        <p:nvSpPr>
          <p:cNvPr name="TextBox 21" id="21"/>
          <p:cNvSpPr txBox="true"/>
          <p:nvPr/>
        </p:nvSpPr>
        <p:spPr>
          <a:xfrm rot="0">
            <a:off x="1028700" y="2363440"/>
            <a:ext cx="9321673" cy="3152775"/>
          </a:xfrm>
          <a:prstGeom prst="rect">
            <a:avLst/>
          </a:prstGeom>
        </p:spPr>
        <p:txBody>
          <a:bodyPr anchor="t" rtlCol="false" tIns="0" lIns="0" bIns="0" rIns="0">
            <a:spAutoFit/>
          </a:bodyPr>
          <a:lstStyle/>
          <a:p>
            <a:pPr algn="l">
              <a:lnSpc>
                <a:spcPts val="6000"/>
              </a:lnSpc>
            </a:pPr>
            <a:r>
              <a:rPr lang="en-US" b="true" sz="6000">
                <a:solidFill>
                  <a:srgbClr val="000B5D"/>
                </a:solidFill>
                <a:latin typeface="Poppins Semi-Bold"/>
                <a:ea typeface="Poppins Semi-Bold"/>
                <a:cs typeface="Poppins Semi-Bold"/>
                <a:sym typeface="Poppins Semi-Bold"/>
              </a:rPr>
              <a:t>XÂY DỰNG ỨNG DỤNG HỖ TRỢ HỌC PYTHON ÁP DỤNG TKINTER, PYOBDC VÀ WEBVIEW </a:t>
            </a:r>
          </a:p>
        </p:txBody>
      </p:sp>
      <p:sp>
        <p:nvSpPr>
          <p:cNvPr name="TextBox 22" id="22"/>
          <p:cNvSpPr txBox="true"/>
          <p:nvPr/>
        </p:nvSpPr>
        <p:spPr>
          <a:xfrm rot="0">
            <a:off x="2164709" y="6839585"/>
            <a:ext cx="5659636" cy="2418715"/>
          </a:xfrm>
          <a:prstGeom prst="rect">
            <a:avLst/>
          </a:prstGeom>
        </p:spPr>
        <p:txBody>
          <a:bodyPr anchor="t" rtlCol="false" tIns="0" lIns="0" bIns="0" rIns="0">
            <a:spAutoFit/>
          </a:bodyPr>
          <a:lstStyle/>
          <a:p>
            <a:pPr algn="l">
              <a:lnSpc>
                <a:spcPts val="4759"/>
              </a:lnSpc>
            </a:pPr>
            <a:r>
              <a:rPr lang="en-US" sz="3399">
                <a:solidFill>
                  <a:srgbClr val="000B5D"/>
                </a:solidFill>
                <a:latin typeface="Poppins"/>
                <a:ea typeface="Poppins"/>
                <a:cs typeface="Poppins"/>
                <a:sym typeface="Poppins"/>
              </a:rPr>
              <a:t>Nguyễn Cao Thắng - CNTT</a:t>
            </a:r>
          </a:p>
          <a:p>
            <a:pPr algn="l">
              <a:lnSpc>
                <a:spcPts val="4759"/>
              </a:lnSpc>
            </a:pPr>
            <a:r>
              <a:rPr lang="en-US" sz="3399">
                <a:solidFill>
                  <a:srgbClr val="000B5D"/>
                </a:solidFill>
                <a:latin typeface="Poppins"/>
                <a:ea typeface="Poppins"/>
                <a:cs typeface="Poppins"/>
                <a:sym typeface="Poppins"/>
              </a:rPr>
              <a:t>Võ Minh Quyền - CNTT</a:t>
            </a:r>
          </a:p>
          <a:p>
            <a:pPr algn="l">
              <a:lnSpc>
                <a:spcPts val="4759"/>
              </a:lnSpc>
            </a:pPr>
            <a:r>
              <a:rPr lang="en-US" sz="3399">
                <a:solidFill>
                  <a:srgbClr val="000B5D"/>
                </a:solidFill>
                <a:latin typeface="Poppins"/>
                <a:ea typeface="Poppins"/>
                <a:cs typeface="Poppins"/>
                <a:sym typeface="Poppins"/>
              </a:rPr>
              <a:t>Võ Anh Quân - CNTT</a:t>
            </a:r>
          </a:p>
          <a:p>
            <a:pPr algn="l">
              <a:lnSpc>
                <a:spcPts val="4759"/>
              </a:lnSpc>
            </a:pPr>
          </a:p>
        </p:txBody>
      </p:sp>
      <p:sp>
        <p:nvSpPr>
          <p:cNvPr name="TextBox 23" id="23"/>
          <p:cNvSpPr txBox="true"/>
          <p:nvPr/>
        </p:nvSpPr>
        <p:spPr>
          <a:xfrm rot="0">
            <a:off x="1028700" y="6030565"/>
            <a:ext cx="2265523" cy="428625"/>
          </a:xfrm>
          <a:prstGeom prst="rect">
            <a:avLst/>
          </a:prstGeom>
        </p:spPr>
        <p:txBody>
          <a:bodyPr anchor="t" rtlCol="false" tIns="0" lIns="0" bIns="0" rIns="0">
            <a:spAutoFit/>
          </a:bodyPr>
          <a:lstStyle/>
          <a:p>
            <a:pPr algn="l">
              <a:lnSpc>
                <a:spcPts val="3000"/>
              </a:lnSpc>
              <a:spcBef>
                <a:spcPct val="0"/>
              </a:spcBef>
            </a:pPr>
            <a:r>
              <a:rPr lang="en-US" b="true" sz="3000">
                <a:solidFill>
                  <a:srgbClr val="000B5D"/>
                </a:solidFill>
                <a:latin typeface="Poppins Bold"/>
                <a:ea typeface="Poppins Bold"/>
                <a:cs typeface="Poppins Bold"/>
                <a:sym typeface="Poppins Bold"/>
              </a:rPr>
              <a:t>NHÓM 3:</a:t>
            </a:r>
          </a:p>
        </p:txBody>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Anton"/>
                <a:ea typeface="Anton"/>
                <a:cs typeface="Anton"/>
                <a:sym typeface="Anton"/>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2092605" y="9258300"/>
            <a:ext cx="4185210" cy="2172476"/>
            <a:chOff x="0" y="0"/>
            <a:chExt cx="1345639" cy="698500"/>
          </a:xfrm>
        </p:grpSpPr>
        <p:sp>
          <p:nvSpPr>
            <p:cNvPr name="Freeform 15" id="1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6" id="1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16746" y="9777990"/>
            <a:ext cx="5306302" cy="1494660"/>
            <a:chOff x="0" y="0"/>
            <a:chExt cx="2479796" cy="698500"/>
          </a:xfrm>
        </p:grpSpPr>
        <p:sp>
          <p:nvSpPr>
            <p:cNvPr name="Freeform 18" id="18"/>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19" id="19"/>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sp>
        <p:nvSpPr>
          <p:cNvPr name="Freeform 20" id="20"/>
          <p:cNvSpPr/>
          <p:nvPr/>
        </p:nvSpPr>
        <p:spPr>
          <a:xfrm flipH="false" flipV="false" rot="0">
            <a:off x="5155257" y="2568749"/>
            <a:ext cx="12425578" cy="6104065"/>
          </a:xfrm>
          <a:custGeom>
            <a:avLst/>
            <a:gdLst/>
            <a:ahLst/>
            <a:cxnLst/>
            <a:rect r="r" b="b" t="t" l="l"/>
            <a:pathLst>
              <a:path h="6104065" w="12425578">
                <a:moveTo>
                  <a:pt x="0" y="0"/>
                </a:moveTo>
                <a:lnTo>
                  <a:pt x="12425579" y="0"/>
                </a:lnTo>
                <a:lnTo>
                  <a:pt x="12425579" y="6104065"/>
                </a:lnTo>
                <a:lnTo>
                  <a:pt x="0" y="6104065"/>
                </a:lnTo>
                <a:lnTo>
                  <a:pt x="0" y="0"/>
                </a:lnTo>
                <a:close/>
              </a:path>
            </a:pathLst>
          </a:custGeom>
          <a:blipFill>
            <a:blip r:embed="rId2"/>
            <a:stretch>
              <a:fillRect l="0" t="0" r="0" b="0"/>
            </a:stretch>
          </a:blipFill>
        </p:spPr>
      </p:sp>
      <p:sp>
        <p:nvSpPr>
          <p:cNvPr name="TextBox 21" id="21"/>
          <p:cNvSpPr txBox="true"/>
          <p:nvPr/>
        </p:nvSpPr>
        <p:spPr>
          <a:xfrm rot="0">
            <a:off x="1028700" y="688247"/>
            <a:ext cx="5077375" cy="2062340"/>
          </a:xfrm>
          <a:prstGeom prst="rect">
            <a:avLst/>
          </a:prstGeom>
        </p:spPr>
        <p:txBody>
          <a:bodyPr anchor="t" rtlCol="false" tIns="0" lIns="0" bIns="0" rIns="0">
            <a:spAutoFit/>
          </a:bodyPr>
          <a:lstStyle/>
          <a:p>
            <a:pPr algn="l">
              <a:lnSpc>
                <a:spcPts val="8057"/>
              </a:lnSpc>
            </a:pPr>
            <a:r>
              <a:rPr lang="en-US" b="true" sz="5755">
                <a:solidFill>
                  <a:srgbClr val="000B5D"/>
                </a:solidFill>
                <a:latin typeface="Poppins Semi-Bold"/>
                <a:ea typeface="Poppins Semi-Bold"/>
                <a:cs typeface="Poppins Semi-Bold"/>
                <a:sym typeface="Poppins Semi-Bold"/>
              </a:rPr>
              <a:t>3. TRIỂN KHAI ỨNG DỤNG</a:t>
            </a:r>
          </a:p>
        </p:txBody>
      </p:sp>
      <p:sp>
        <p:nvSpPr>
          <p:cNvPr name="TextBox 22" id="22"/>
          <p:cNvSpPr txBox="true"/>
          <p:nvPr/>
        </p:nvSpPr>
        <p:spPr>
          <a:xfrm rot="0">
            <a:off x="1028700" y="3924935"/>
            <a:ext cx="4128790" cy="1218565"/>
          </a:xfrm>
          <a:prstGeom prst="rect">
            <a:avLst/>
          </a:prstGeom>
        </p:spPr>
        <p:txBody>
          <a:bodyPr anchor="t" rtlCol="false" tIns="0" lIns="0" bIns="0" rIns="0">
            <a:spAutoFit/>
          </a:bodyPr>
          <a:lstStyle/>
          <a:p>
            <a:pPr algn="l">
              <a:lnSpc>
                <a:spcPts val="4759"/>
              </a:lnSpc>
            </a:pPr>
            <a:r>
              <a:rPr lang="en-US" sz="3399" b="true">
                <a:solidFill>
                  <a:srgbClr val="000B5D"/>
                </a:solidFill>
                <a:latin typeface="Poppins Bold"/>
                <a:ea typeface="Poppins Bold"/>
                <a:cs typeface="Poppins Bold"/>
                <a:sym typeface="Poppins Bold"/>
              </a:rPr>
              <a:t>Chức năng quản</a:t>
            </a:r>
          </a:p>
          <a:p>
            <a:pPr algn="just">
              <a:lnSpc>
                <a:spcPts val="4759"/>
              </a:lnSpc>
            </a:pPr>
            <a:r>
              <a:rPr lang="en-US" sz="3399" b="true">
                <a:solidFill>
                  <a:srgbClr val="000B5D"/>
                </a:solidFill>
                <a:latin typeface="Poppins Bold"/>
                <a:ea typeface="Poppins Bold"/>
                <a:cs typeface="Poppins Bold"/>
                <a:sym typeface="Poppins Bold"/>
              </a:rPr>
              <a:t> lý bài học - Admin</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B5D"/>
                </a:solidFill>
                <a:latin typeface="Anton"/>
                <a:ea typeface="Anton"/>
                <a:cs typeface="Anton"/>
                <a:sym typeface="Anton"/>
              </a:rPr>
              <a:t>10</a:t>
            </a: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2092605" y="9258300"/>
            <a:ext cx="4185210" cy="2172476"/>
            <a:chOff x="0" y="0"/>
            <a:chExt cx="1345639" cy="698500"/>
          </a:xfrm>
        </p:grpSpPr>
        <p:sp>
          <p:nvSpPr>
            <p:cNvPr name="Freeform 15" id="1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6" id="1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16746" y="9777990"/>
            <a:ext cx="5306302" cy="1494660"/>
            <a:chOff x="0" y="0"/>
            <a:chExt cx="2479796" cy="698500"/>
          </a:xfrm>
        </p:grpSpPr>
        <p:sp>
          <p:nvSpPr>
            <p:cNvPr name="Freeform 18" id="18"/>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19" id="19"/>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sp>
        <p:nvSpPr>
          <p:cNvPr name="TextBox 20" id="20"/>
          <p:cNvSpPr txBox="true"/>
          <p:nvPr/>
        </p:nvSpPr>
        <p:spPr>
          <a:xfrm rot="0">
            <a:off x="1028700" y="688247"/>
            <a:ext cx="5077375" cy="1039039"/>
          </a:xfrm>
          <a:prstGeom prst="rect">
            <a:avLst/>
          </a:prstGeom>
        </p:spPr>
        <p:txBody>
          <a:bodyPr anchor="t" rtlCol="false" tIns="0" lIns="0" bIns="0" rIns="0">
            <a:spAutoFit/>
          </a:bodyPr>
          <a:lstStyle/>
          <a:p>
            <a:pPr algn="l">
              <a:lnSpc>
                <a:spcPts val="8057"/>
              </a:lnSpc>
            </a:pPr>
            <a:r>
              <a:rPr lang="en-US" b="true" sz="5755">
                <a:solidFill>
                  <a:srgbClr val="000B5D"/>
                </a:solidFill>
                <a:latin typeface="Poppins Semi-Bold"/>
                <a:ea typeface="Poppins Semi-Bold"/>
                <a:cs typeface="Poppins Semi-Bold"/>
                <a:sym typeface="Poppins Semi-Bold"/>
              </a:rPr>
              <a:t>4. KẾT LUẬN</a:t>
            </a:r>
          </a:p>
        </p:txBody>
      </p:sp>
      <p:sp>
        <p:nvSpPr>
          <p:cNvPr name="TextBox 21" id="21"/>
          <p:cNvSpPr txBox="true"/>
          <p:nvPr/>
        </p:nvSpPr>
        <p:spPr>
          <a:xfrm rot="0">
            <a:off x="1028700" y="2226980"/>
            <a:ext cx="10662958" cy="589915"/>
          </a:xfrm>
          <a:prstGeom prst="rect">
            <a:avLst/>
          </a:prstGeom>
        </p:spPr>
        <p:txBody>
          <a:bodyPr anchor="t" rtlCol="false" tIns="0" lIns="0" bIns="0" rIns="0">
            <a:spAutoFit/>
          </a:bodyPr>
          <a:lstStyle/>
          <a:p>
            <a:pPr algn="l">
              <a:lnSpc>
                <a:spcPts val="4759"/>
              </a:lnSpc>
            </a:pPr>
            <a:r>
              <a:rPr lang="en-US" sz="3399" b="true">
                <a:solidFill>
                  <a:srgbClr val="000B5D"/>
                </a:solidFill>
                <a:latin typeface="DejaVu Serif Bold"/>
                <a:ea typeface="DejaVu Serif Bold"/>
                <a:cs typeface="DejaVu Serif Bold"/>
                <a:sym typeface="DejaVu Serif Bold"/>
              </a:rPr>
              <a:t>Kết quả đã đạt được</a:t>
            </a:r>
          </a:p>
        </p:txBody>
      </p:sp>
      <p:sp>
        <p:nvSpPr>
          <p:cNvPr name="TextBox 22" id="22"/>
          <p:cNvSpPr txBox="true"/>
          <p:nvPr/>
        </p:nvSpPr>
        <p:spPr>
          <a:xfrm rot="0">
            <a:off x="1028700" y="3121695"/>
            <a:ext cx="16553938" cy="225234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B5D"/>
                </a:solidFill>
                <a:latin typeface="Poppins"/>
                <a:ea typeface="Poppins"/>
                <a:cs typeface="Poppins"/>
                <a:sym typeface="Poppins"/>
              </a:rPr>
              <a:t>Thực hiện một ứng dụng hỗ trợ học Python cơ bản, đáp ứng đầy đủ chức năng về việc cung cấp tài liệu, câu hỏi vận dụng cho người dùng, cũng như là các chức năng hỗ trợ chỉnh sửa dữ liệu trên database SQL được liên kết đến phần mềm</a:t>
            </a:r>
          </a:p>
        </p:txBody>
      </p:sp>
      <p:sp>
        <p:nvSpPr>
          <p:cNvPr name="TextBox 23" id="23"/>
          <p:cNvSpPr txBox="true"/>
          <p:nvPr/>
        </p:nvSpPr>
        <p:spPr>
          <a:xfrm rot="0">
            <a:off x="1028700" y="5645185"/>
            <a:ext cx="16553938" cy="16903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B5D"/>
                </a:solidFill>
                <a:latin typeface="Poppins"/>
                <a:ea typeface="Poppins"/>
                <a:cs typeface="Poppins"/>
                <a:sym typeface="Poppins"/>
              </a:rPr>
              <a:t>Tạo cho ứng dụng GUI đơn giản và dùng thư viện webview để có thể hiển thị các tài liệu phục vụ cho việc học Python. Trong đó, chức năng mà nhóm hài lòng nhất là chức năng quản lý câu hỏi dành cho admin</a:t>
            </a:r>
          </a:p>
        </p:txBody>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B5D"/>
                </a:solidFill>
                <a:latin typeface="Anton"/>
                <a:ea typeface="Anton"/>
                <a:cs typeface="Anton"/>
                <a:sym typeface="Anton"/>
              </a:rPr>
              <a:t>11</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2092605" y="9258300"/>
            <a:ext cx="4185210" cy="2172476"/>
            <a:chOff x="0" y="0"/>
            <a:chExt cx="1345639" cy="698500"/>
          </a:xfrm>
        </p:grpSpPr>
        <p:sp>
          <p:nvSpPr>
            <p:cNvPr name="Freeform 15" id="1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6" id="1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16746" y="9777990"/>
            <a:ext cx="5306302" cy="1494660"/>
            <a:chOff x="0" y="0"/>
            <a:chExt cx="2479796" cy="698500"/>
          </a:xfrm>
        </p:grpSpPr>
        <p:sp>
          <p:nvSpPr>
            <p:cNvPr name="Freeform 18" id="18"/>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19" id="19"/>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sp>
        <p:nvSpPr>
          <p:cNvPr name="TextBox 20" id="20"/>
          <p:cNvSpPr txBox="true"/>
          <p:nvPr/>
        </p:nvSpPr>
        <p:spPr>
          <a:xfrm rot="0">
            <a:off x="1028700" y="688247"/>
            <a:ext cx="5077375" cy="1039039"/>
          </a:xfrm>
          <a:prstGeom prst="rect">
            <a:avLst/>
          </a:prstGeom>
        </p:spPr>
        <p:txBody>
          <a:bodyPr anchor="t" rtlCol="false" tIns="0" lIns="0" bIns="0" rIns="0">
            <a:spAutoFit/>
          </a:bodyPr>
          <a:lstStyle/>
          <a:p>
            <a:pPr algn="l">
              <a:lnSpc>
                <a:spcPts val="8057"/>
              </a:lnSpc>
            </a:pPr>
            <a:r>
              <a:rPr lang="en-US" b="true" sz="5755">
                <a:solidFill>
                  <a:srgbClr val="000B5D"/>
                </a:solidFill>
                <a:latin typeface="Poppins Semi-Bold"/>
                <a:ea typeface="Poppins Semi-Bold"/>
                <a:cs typeface="Poppins Semi-Bold"/>
                <a:sym typeface="Poppins Semi-Bold"/>
              </a:rPr>
              <a:t>4. KẾT LUẬN</a:t>
            </a:r>
          </a:p>
        </p:txBody>
      </p:sp>
      <p:sp>
        <p:nvSpPr>
          <p:cNvPr name="TextBox 21" id="21"/>
          <p:cNvSpPr txBox="true"/>
          <p:nvPr/>
        </p:nvSpPr>
        <p:spPr>
          <a:xfrm rot="0">
            <a:off x="1028700" y="2226980"/>
            <a:ext cx="10662958" cy="589915"/>
          </a:xfrm>
          <a:prstGeom prst="rect">
            <a:avLst/>
          </a:prstGeom>
        </p:spPr>
        <p:txBody>
          <a:bodyPr anchor="t" rtlCol="false" tIns="0" lIns="0" bIns="0" rIns="0">
            <a:spAutoFit/>
          </a:bodyPr>
          <a:lstStyle/>
          <a:p>
            <a:pPr algn="l">
              <a:lnSpc>
                <a:spcPts val="4759"/>
              </a:lnSpc>
            </a:pPr>
            <a:r>
              <a:rPr lang="en-US" sz="3399" b="true">
                <a:solidFill>
                  <a:srgbClr val="000B5D"/>
                </a:solidFill>
                <a:latin typeface="DejaVu Serif Bold"/>
                <a:ea typeface="DejaVu Serif Bold"/>
                <a:cs typeface="DejaVu Serif Bold"/>
                <a:sym typeface="DejaVu Serif Bold"/>
              </a:rPr>
              <a:t>Kết quả đã đạt được</a:t>
            </a:r>
          </a:p>
        </p:txBody>
      </p:sp>
      <p:sp>
        <p:nvSpPr>
          <p:cNvPr name="TextBox 22" id="22"/>
          <p:cNvSpPr txBox="true"/>
          <p:nvPr/>
        </p:nvSpPr>
        <p:spPr>
          <a:xfrm rot="0">
            <a:off x="1028700" y="3121695"/>
            <a:ext cx="16553938" cy="225234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B5D"/>
                </a:solidFill>
                <a:latin typeface="Poppins"/>
                <a:ea typeface="Poppins"/>
                <a:cs typeface="Poppins"/>
                <a:sym typeface="Poppins"/>
              </a:rPr>
              <a:t>Ưu điểm nhóm đã phát huy được bao gồm áp dụng được mô hình MVC với cấu trúc chương trình rõ ràng, các class phù hợp với chức năng xử lý tương ứng; giao diện linh hoạt, không bị lộn xộn; kết nối đến cơ sở dữ liệu hiệu quả, không có những yêu cầu kết nối không có tác dụng</a:t>
            </a:r>
          </a:p>
        </p:txBody>
      </p:sp>
      <p:sp>
        <p:nvSpPr>
          <p:cNvPr name="TextBox 23" id="23"/>
          <p:cNvSpPr txBox="true"/>
          <p:nvPr/>
        </p:nvSpPr>
        <p:spPr>
          <a:xfrm rot="0">
            <a:off x="1028700" y="5645185"/>
            <a:ext cx="16553938" cy="337629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B5D"/>
                </a:solidFill>
                <a:latin typeface="Poppins"/>
                <a:ea typeface="Poppins"/>
                <a:cs typeface="Poppins"/>
                <a:sym typeface="Poppins"/>
              </a:rPr>
              <a:t>Tuy nhiên, nhóm cũng mắc phải những khuyết điểm trong quá trình thực hiện, như việc chia bố cục cho Model bị dồn tụ lại một lớp; cách thức lưu trữ dữ liệu của các tài liệu là online, và trong cơ sở dữ liệu chỉ có các đường link dẫn tới việc khó chỉnh sửa trực tiếp các tài liệu; không hỗ trợ để đăng xuất và quay ngược lại;...</a:t>
            </a:r>
          </a:p>
          <a:p>
            <a:pPr algn="l">
              <a:lnSpc>
                <a:spcPts val="4480"/>
              </a:lnSpc>
            </a:pPr>
          </a:p>
        </p:txBody>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B5D"/>
                </a:solidFill>
                <a:latin typeface="Anton"/>
                <a:ea typeface="Anton"/>
                <a:cs typeface="Anton"/>
                <a:sym typeface="Anton"/>
              </a:rPr>
              <a:t>12</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85549" y="7980780"/>
            <a:ext cx="3880634" cy="3334920"/>
            <a:chOff x="0" y="0"/>
            <a:chExt cx="812800" cy="698500"/>
          </a:xfrm>
        </p:grpSpPr>
        <p:sp>
          <p:nvSpPr>
            <p:cNvPr name="Freeform 3" id="3"/>
            <p:cNvSpPr/>
            <p:nvPr/>
          </p:nvSpPr>
          <p:spPr>
            <a:xfrm flipH="false" flipV="false" rot="0">
              <a:off x="4214" y="0"/>
              <a:ext cx="804372" cy="698500"/>
            </a:xfrm>
            <a:custGeom>
              <a:avLst/>
              <a:gdLst/>
              <a:ahLst/>
              <a:cxnLst/>
              <a:rect r="r" b="b" t="t" l="l"/>
              <a:pathLst>
                <a:path h="698500" w="804372">
                  <a:moveTo>
                    <a:pt x="797550" y="368218"/>
                  </a:moveTo>
                  <a:lnTo>
                    <a:pt x="616422" y="679532"/>
                  </a:lnTo>
                  <a:cubicBezTo>
                    <a:pt x="609589" y="691275"/>
                    <a:pt x="597028" y="698500"/>
                    <a:pt x="583441" y="698500"/>
                  </a:cubicBezTo>
                  <a:lnTo>
                    <a:pt x="220931" y="698500"/>
                  </a:lnTo>
                  <a:cubicBezTo>
                    <a:pt x="207344" y="698500"/>
                    <a:pt x="194783" y="691275"/>
                    <a:pt x="187950" y="679532"/>
                  </a:cubicBezTo>
                  <a:lnTo>
                    <a:pt x="6822" y="368218"/>
                  </a:lnTo>
                  <a:cubicBezTo>
                    <a:pt x="0" y="356493"/>
                    <a:pt x="0" y="342007"/>
                    <a:pt x="6822" y="330282"/>
                  </a:cubicBezTo>
                  <a:lnTo>
                    <a:pt x="187950" y="18968"/>
                  </a:lnTo>
                  <a:cubicBezTo>
                    <a:pt x="194783" y="7225"/>
                    <a:pt x="207344" y="0"/>
                    <a:pt x="220931" y="0"/>
                  </a:cubicBezTo>
                  <a:lnTo>
                    <a:pt x="583441" y="0"/>
                  </a:lnTo>
                  <a:cubicBezTo>
                    <a:pt x="597028" y="0"/>
                    <a:pt x="609589" y="7225"/>
                    <a:pt x="616422" y="18968"/>
                  </a:cubicBezTo>
                  <a:lnTo>
                    <a:pt x="797550" y="330282"/>
                  </a:lnTo>
                  <a:cubicBezTo>
                    <a:pt x="804372" y="342007"/>
                    <a:pt x="804372" y="356493"/>
                    <a:pt x="797550" y="368218"/>
                  </a:cubicBezTo>
                  <a:close/>
                </a:path>
              </a:pathLst>
            </a:custGeom>
            <a:solidFill>
              <a:srgbClr val="00ADEF"/>
            </a:solidFill>
          </p:spPr>
        </p:sp>
        <p:sp>
          <p:nvSpPr>
            <p:cNvPr name="TextBox 4" id="4"/>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AutoShape 5" id="5"/>
          <p:cNvSpPr/>
          <p:nvPr/>
        </p:nvSpPr>
        <p:spPr>
          <a:xfrm rot="-5400000">
            <a:off x="-1672563" y="6817397"/>
            <a:ext cx="4576012" cy="0"/>
          </a:xfrm>
          <a:prstGeom prst="line">
            <a:avLst/>
          </a:prstGeom>
          <a:ln cap="rnd" w="95250">
            <a:solidFill>
              <a:srgbClr val="00ADEF"/>
            </a:solidFill>
            <a:prstDash val="solid"/>
            <a:headEnd type="none" len="sm" w="sm"/>
            <a:tailEnd type="none" len="sm" w="sm"/>
          </a:ln>
        </p:spPr>
      </p:sp>
      <p:sp>
        <p:nvSpPr>
          <p:cNvPr name="AutoShape 6" id="6"/>
          <p:cNvSpPr/>
          <p:nvPr/>
        </p:nvSpPr>
        <p:spPr>
          <a:xfrm rot="-5400000">
            <a:off x="-1672563" y="3374353"/>
            <a:ext cx="4576012" cy="0"/>
          </a:xfrm>
          <a:prstGeom prst="line">
            <a:avLst/>
          </a:prstGeom>
          <a:ln cap="rnd" w="95250">
            <a:solidFill>
              <a:srgbClr val="000B5D"/>
            </a:solidFill>
            <a:prstDash val="solid"/>
            <a:headEnd type="none" len="sm" w="sm"/>
            <a:tailEnd type="none" len="sm" w="sm"/>
          </a:ln>
        </p:spPr>
      </p:sp>
      <p:grpSp>
        <p:nvGrpSpPr>
          <p:cNvPr name="Group 7" id="7"/>
          <p:cNvGrpSpPr/>
          <p:nvPr/>
        </p:nvGrpSpPr>
        <p:grpSpPr>
          <a:xfrm rot="0">
            <a:off x="13266184" y="412629"/>
            <a:ext cx="5944395" cy="2533943"/>
            <a:chOff x="0" y="0"/>
            <a:chExt cx="1638616" cy="698500"/>
          </a:xfrm>
        </p:grpSpPr>
        <p:sp>
          <p:nvSpPr>
            <p:cNvPr name="Freeform 8" id="8"/>
            <p:cNvSpPr/>
            <p:nvPr/>
          </p:nvSpPr>
          <p:spPr>
            <a:xfrm flipH="false" flipV="false" rot="0">
              <a:off x="2751" y="0"/>
              <a:ext cx="1633114" cy="698500"/>
            </a:xfrm>
            <a:custGeom>
              <a:avLst/>
              <a:gdLst/>
              <a:ahLst/>
              <a:cxnLst/>
              <a:rect r="r" b="b" t="t" l="l"/>
              <a:pathLst>
                <a:path h="698500" w="1633114">
                  <a:moveTo>
                    <a:pt x="1628660" y="361633"/>
                  </a:moveTo>
                  <a:lnTo>
                    <a:pt x="1439870" y="686117"/>
                  </a:lnTo>
                  <a:cubicBezTo>
                    <a:pt x="1435409" y="693784"/>
                    <a:pt x="1427208" y="698500"/>
                    <a:pt x="1418339" y="698500"/>
                  </a:cubicBezTo>
                  <a:lnTo>
                    <a:pt x="214775" y="698500"/>
                  </a:lnTo>
                  <a:cubicBezTo>
                    <a:pt x="205906" y="698500"/>
                    <a:pt x="197705" y="693784"/>
                    <a:pt x="193244" y="686117"/>
                  </a:cubicBezTo>
                  <a:lnTo>
                    <a:pt x="4454" y="361633"/>
                  </a:lnTo>
                  <a:cubicBezTo>
                    <a:pt x="0" y="353978"/>
                    <a:pt x="0" y="344522"/>
                    <a:pt x="4454" y="336867"/>
                  </a:cubicBezTo>
                  <a:lnTo>
                    <a:pt x="193244" y="12383"/>
                  </a:lnTo>
                  <a:cubicBezTo>
                    <a:pt x="197705" y="4716"/>
                    <a:pt x="205906" y="0"/>
                    <a:pt x="214775" y="0"/>
                  </a:cubicBezTo>
                  <a:lnTo>
                    <a:pt x="1418339" y="0"/>
                  </a:lnTo>
                  <a:cubicBezTo>
                    <a:pt x="1427208" y="0"/>
                    <a:pt x="1435409" y="4716"/>
                    <a:pt x="1439870" y="12383"/>
                  </a:cubicBezTo>
                  <a:lnTo>
                    <a:pt x="1628660" y="336867"/>
                  </a:lnTo>
                  <a:cubicBezTo>
                    <a:pt x="1633114" y="344522"/>
                    <a:pt x="1633114" y="353978"/>
                    <a:pt x="1628660" y="361633"/>
                  </a:cubicBezTo>
                  <a:close/>
                </a:path>
              </a:pathLst>
            </a:custGeom>
            <a:solidFill>
              <a:srgbClr val="00ADEF"/>
            </a:solidFill>
          </p:spPr>
        </p:sp>
        <p:sp>
          <p:nvSpPr>
            <p:cNvPr name="TextBox 9" id="9"/>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0">
            <a:off x="10150791" y="1004710"/>
            <a:ext cx="10689850" cy="9186590"/>
            <a:chOff x="0" y="0"/>
            <a:chExt cx="812800" cy="698500"/>
          </a:xfrm>
        </p:grpSpPr>
        <p:sp>
          <p:nvSpPr>
            <p:cNvPr name="Freeform 11" id="11"/>
            <p:cNvSpPr/>
            <p:nvPr/>
          </p:nvSpPr>
          <p:spPr>
            <a:xfrm flipH="false" flipV="false" rot="0">
              <a:off x="1530" y="0"/>
              <a:ext cx="809740" cy="698500"/>
            </a:xfrm>
            <a:custGeom>
              <a:avLst/>
              <a:gdLst/>
              <a:ahLst/>
              <a:cxnLst/>
              <a:rect r="r" b="b" t="t" l="l"/>
              <a:pathLst>
                <a:path h="698500" w="809740">
                  <a:moveTo>
                    <a:pt x="807264" y="356136"/>
                  </a:moveTo>
                  <a:lnTo>
                    <a:pt x="612076" y="691614"/>
                  </a:lnTo>
                  <a:cubicBezTo>
                    <a:pt x="609596" y="695877"/>
                    <a:pt x="605036" y="698500"/>
                    <a:pt x="600103" y="698500"/>
                  </a:cubicBezTo>
                  <a:lnTo>
                    <a:pt x="209637" y="698500"/>
                  </a:lnTo>
                  <a:cubicBezTo>
                    <a:pt x="204704" y="698500"/>
                    <a:pt x="200144" y="695877"/>
                    <a:pt x="197664" y="691614"/>
                  </a:cubicBezTo>
                  <a:lnTo>
                    <a:pt x="2476" y="356136"/>
                  </a:lnTo>
                  <a:cubicBezTo>
                    <a:pt x="0" y="351879"/>
                    <a:pt x="0" y="346621"/>
                    <a:pt x="2476" y="342364"/>
                  </a:cubicBezTo>
                  <a:lnTo>
                    <a:pt x="197664" y="6886"/>
                  </a:lnTo>
                  <a:cubicBezTo>
                    <a:pt x="200144" y="2623"/>
                    <a:pt x="204704" y="0"/>
                    <a:pt x="209637" y="0"/>
                  </a:cubicBezTo>
                  <a:lnTo>
                    <a:pt x="600103" y="0"/>
                  </a:lnTo>
                  <a:cubicBezTo>
                    <a:pt x="605036" y="0"/>
                    <a:pt x="609596" y="2623"/>
                    <a:pt x="612076" y="6886"/>
                  </a:cubicBezTo>
                  <a:lnTo>
                    <a:pt x="807264" y="342364"/>
                  </a:lnTo>
                  <a:cubicBezTo>
                    <a:pt x="809740" y="346621"/>
                    <a:pt x="809740" y="351879"/>
                    <a:pt x="807264" y="356136"/>
                  </a:cubicBezTo>
                  <a:close/>
                </a:path>
              </a:pathLst>
            </a:custGeom>
            <a:solidFill>
              <a:srgbClr val="000B5D"/>
            </a:solidFill>
          </p:spPr>
        </p:sp>
        <p:sp>
          <p:nvSpPr>
            <p:cNvPr name="TextBox 12" id="1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0809808" y="897105"/>
            <a:ext cx="10857146" cy="9401799"/>
            <a:chOff x="0" y="0"/>
            <a:chExt cx="4282440" cy="3708400"/>
          </a:xfrm>
        </p:grpSpPr>
        <p:sp>
          <p:nvSpPr>
            <p:cNvPr name="Freeform 14" id="1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1234" t="0" r="-11234" b="0"/>
              </a:stretch>
            </a:blipFill>
          </p:spPr>
        </p:sp>
      </p:grpSp>
      <p:grpSp>
        <p:nvGrpSpPr>
          <p:cNvPr name="Group 15" id="15"/>
          <p:cNvGrpSpPr/>
          <p:nvPr/>
        </p:nvGrpSpPr>
        <p:grpSpPr>
          <a:xfrm rot="0">
            <a:off x="11235971" y="8781757"/>
            <a:ext cx="2948589" cy="2533943"/>
            <a:chOff x="0" y="0"/>
            <a:chExt cx="812800" cy="698500"/>
          </a:xfrm>
        </p:grpSpPr>
        <p:sp>
          <p:nvSpPr>
            <p:cNvPr name="Freeform 16" id="16"/>
            <p:cNvSpPr/>
            <p:nvPr/>
          </p:nvSpPr>
          <p:spPr>
            <a:xfrm flipH="false" flipV="false" rot="0">
              <a:off x="5546" y="0"/>
              <a:ext cx="801708" cy="698500"/>
            </a:xfrm>
            <a:custGeom>
              <a:avLst/>
              <a:gdLst/>
              <a:ahLst/>
              <a:cxnLst/>
              <a:rect r="r" b="b" t="t" l="l"/>
              <a:pathLst>
                <a:path h="698500" w="801708">
                  <a:moveTo>
                    <a:pt x="792729" y="374214"/>
                  </a:moveTo>
                  <a:lnTo>
                    <a:pt x="618579" y="673536"/>
                  </a:lnTo>
                  <a:cubicBezTo>
                    <a:pt x="609586" y="688992"/>
                    <a:pt x="593053" y="698500"/>
                    <a:pt x="575172" y="698500"/>
                  </a:cubicBezTo>
                  <a:lnTo>
                    <a:pt x="226536" y="698500"/>
                  </a:lnTo>
                  <a:cubicBezTo>
                    <a:pt x="208655" y="698500"/>
                    <a:pt x="192122" y="688992"/>
                    <a:pt x="183129" y="673536"/>
                  </a:cubicBezTo>
                  <a:lnTo>
                    <a:pt x="8979" y="374214"/>
                  </a:lnTo>
                  <a:cubicBezTo>
                    <a:pt x="0" y="358782"/>
                    <a:pt x="0" y="339718"/>
                    <a:pt x="8979" y="324286"/>
                  </a:cubicBezTo>
                  <a:lnTo>
                    <a:pt x="183129" y="24964"/>
                  </a:lnTo>
                  <a:cubicBezTo>
                    <a:pt x="192122" y="9508"/>
                    <a:pt x="208655" y="0"/>
                    <a:pt x="226536" y="0"/>
                  </a:cubicBezTo>
                  <a:lnTo>
                    <a:pt x="575172" y="0"/>
                  </a:lnTo>
                  <a:cubicBezTo>
                    <a:pt x="593053" y="0"/>
                    <a:pt x="609586" y="9508"/>
                    <a:pt x="618579" y="24964"/>
                  </a:cubicBezTo>
                  <a:lnTo>
                    <a:pt x="792729" y="324286"/>
                  </a:lnTo>
                  <a:cubicBezTo>
                    <a:pt x="801708" y="339718"/>
                    <a:pt x="801708" y="358782"/>
                    <a:pt x="792729" y="374214"/>
                  </a:cubicBezTo>
                  <a:close/>
                </a:path>
              </a:pathLst>
            </a:custGeom>
            <a:solidFill>
              <a:srgbClr val="000B5D"/>
            </a:solidFill>
          </p:spPr>
        </p:sp>
        <p:sp>
          <p:nvSpPr>
            <p:cNvPr name="TextBox 17" id="17"/>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8" id="18"/>
          <p:cNvGrpSpPr/>
          <p:nvPr/>
        </p:nvGrpSpPr>
        <p:grpSpPr>
          <a:xfrm rot="0">
            <a:off x="358058" y="565141"/>
            <a:ext cx="11944488" cy="1493499"/>
            <a:chOff x="0" y="0"/>
            <a:chExt cx="15925983" cy="1991332"/>
          </a:xfrm>
        </p:grpSpPr>
        <p:sp>
          <p:nvSpPr>
            <p:cNvPr name="TextBox 19" id="19"/>
            <p:cNvSpPr txBox="true"/>
            <p:nvPr/>
          </p:nvSpPr>
          <p:spPr>
            <a:xfrm rot="0">
              <a:off x="2141008" y="286357"/>
              <a:ext cx="13784976" cy="1704975"/>
            </a:xfrm>
            <a:prstGeom prst="rect">
              <a:avLst/>
            </a:prstGeom>
          </p:spPr>
          <p:txBody>
            <a:bodyPr anchor="t" rtlCol="false" tIns="0" lIns="0" bIns="0" rIns="0">
              <a:spAutoFit/>
            </a:bodyPr>
            <a:lstStyle/>
            <a:p>
              <a:pPr algn="l">
                <a:lnSpc>
                  <a:spcPts val="3359"/>
                </a:lnSpc>
              </a:pPr>
              <a:r>
                <a:rPr lang="en-US" sz="2799" b="true">
                  <a:solidFill>
                    <a:srgbClr val="000B5D"/>
                  </a:solidFill>
                  <a:latin typeface="Poppins Bold"/>
                  <a:ea typeface="Poppins Bold"/>
                  <a:cs typeface="Poppins Bold"/>
                  <a:sym typeface="Poppins Bold"/>
                </a:rPr>
                <a:t>TRƯỜNG ĐẠI HỌC CÔNG NGHỆ THÔNG TIN - ĐHQG TP.HCM</a:t>
              </a:r>
            </a:p>
            <a:p>
              <a:pPr algn="l">
                <a:lnSpc>
                  <a:spcPts val="3359"/>
                </a:lnSpc>
              </a:pPr>
              <a:r>
                <a:rPr lang="en-US" sz="2799" b="true">
                  <a:solidFill>
                    <a:srgbClr val="000B5D"/>
                  </a:solidFill>
                  <a:latin typeface="Poppins Bold"/>
                  <a:ea typeface="Poppins Bold"/>
                  <a:cs typeface="Poppins Bold"/>
                  <a:sym typeface="Poppins Bold"/>
                </a:rPr>
                <a:t>Khoa Khoa học và Kỹ thuật thông tin</a:t>
              </a:r>
            </a:p>
            <a:p>
              <a:pPr algn="l">
                <a:lnSpc>
                  <a:spcPts val="3359"/>
                </a:lnSpc>
              </a:pPr>
            </a:p>
          </p:txBody>
        </p:sp>
        <p:sp>
          <p:nvSpPr>
            <p:cNvPr name="Freeform 20" id="20"/>
            <p:cNvSpPr/>
            <p:nvPr/>
          </p:nvSpPr>
          <p:spPr>
            <a:xfrm flipH="false" flipV="false" rot="0">
              <a:off x="0" y="0"/>
              <a:ext cx="2658531" cy="1991332"/>
            </a:xfrm>
            <a:custGeom>
              <a:avLst/>
              <a:gdLst/>
              <a:ahLst/>
              <a:cxnLst/>
              <a:rect r="r" b="b" t="t" l="l"/>
              <a:pathLst>
                <a:path h="1991332" w="2658531">
                  <a:moveTo>
                    <a:pt x="0" y="0"/>
                  </a:moveTo>
                  <a:lnTo>
                    <a:pt x="2658531" y="0"/>
                  </a:lnTo>
                  <a:lnTo>
                    <a:pt x="2658531" y="1991332"/>
                  </a:lnTo>
                  <a:lnTo>
                    <a:pt x="0" y="1991332"/>
                  </a:lnTo>
                  <a:lnTo>
                    <a:pt x="0" y="0"/>
                  </a:lnTo>
                  <a:close/>
                </a:path>
              </a:pathLst>
            </a:custGeom>
            <a:blipFill>
              <a:blip r:embed="rId3"/>
              <a:stretch>
                <a:fillRect l="0" t="0" r="0" b="0"/>
              </a:stretch>
            </a:blipFill>
          </p:spPr>
        </p:sp>
      </p:grpSp>
      <p:sp>
        <p:nvSpPr>
          <p:cNvPr name="TextBox 21" id="21"/>
          <p:cNvSpPr txBox="true"/>
          <p:nvPr/>
        </p:nvSpPr>
        <p:spPr>
          <a:xfrm rot="0">
            <a:off x="1028700" y="3900086"/>
            <a:ext cx="8425875" cy="1332260"/>
          </a:xfrm>
          <a:prstGeom prst="rect">
            <a:avLst/>
          </a:prstGeom>
        </p:spPr>
        <p:txBody>
          <a:bodyPr anchor="t" rtlCol="false" tIns="0" lIns="0" bIns="0" rIns="0">
            <a:spAutoFit/>
          </a:bodyPr>
          <a:lstStyle/>
          <a:p>
            <a:pPr algn="l">
              <a:lnSpc>
                <a:spcPts val="9326"/>
              </a:lnSpc>
            </a:pPr>
            <a:r>
              <a:rPr lang="en-US" b="true" sz="9326">
                <a:solidFill>
                  <a:srgbClr val="000B5D"/>
                </a:solidFill>
                <a:latin typeface="Poppins Semi-Bold"/>
                <a:ea typeface="Poppins Semi-Bold"/>
                <a:cs typeface="Poppins Semi-Bold"/>
                <a:sym typeface="Poppins Semi-Bold"/>
              </a:rPr>
              <a:t>THANK YOU</a:t>
            </a:r>
          </a:p>
        </p:txBody>
      </p:sp>
      <p:sp>
        <p:nvSpPr>
          <p:cNvPr name="TextBox 22" id="22"/>
          <p:cNvSpPr txBox="true"/>
          <p:nvPr/>
        </p:nvSpPr>
        <p:spPr>
          <a:xfrm rot="0">
            <a:off x="1028700" y="4920605"/>
            <a:ext cx="7973476" cy="925415"/>
          </a:xfrm>
          <a:prstGeom prst="rect">
            <a:avLst/>
          </a:prstGeom>
        </p:spPr>
        <p:txBody>
          <a:bodyPr anchor="t" rtlCol="false" tIns="0" lIns="0" bIns="0" rIns="0">
            <a:spAutoFit/>
          </a:bodyPr>
          <a:lstStyle/>
          <a:p>
            <a:pPr algn="l">
              <a:lnSpc>
                <a:spcPts val="7267"/>
              </a:lnSpc>
            </a:pPr>
            <a:r>
              <a:rPr lang="en-US" sz="5191">
                <a:solidFill>
                  <a:srgbClr val="000B5D"/>
                </a:solidFill>
                <a:latin typeface="Poppins"/>
                <a:ea typeface="Poppins"/>
                <a:cs typeface="Poppins"/>
                <a:sym typeface="Poppins"/>
              </a:rPr>
              <a:t>FOR YOUR ATTENTION</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B5D"/>
                </a:solidFill>
                <a:latin typeface="Anton"/>
                <a:ea typeface="Anton"/>
                <a:cs typeface="Anton"/>
                <a:sym typeface="Anton"/>
              </a:rPr>
              <a:t>13</a:t>
            </a:r>
          </a:p>
        </p:txBody>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75794" y="3052110"/>
            <a:ext cx="4894304" cy="2258170"/>
            <a:chOff x="0" y="0"/>
            <a:chExt cx="1513913" cy="698500"/>
          </a:xfrm>
        </p:grpSpPr>
        <p:sp>
          <p:nvSpPr>
            <p:cNvPr name="Freeform 3" id="3"/>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B5D"/>
            </a:solidFill>
          </p:spPr>
        </p:sp>
        <p:sp>
          <p:nvSpPr>
            <p:cNvPr name="TextBox 4" id="4"/>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7074648" y="5818575"/>
            <a:ext cx="4894304" cy="2258170"/>
            <a:chOff x="0" y="0"/>
            <a:chExt cx="1513913" cy="698500"/>
          </a:xfrm>
        </p:grpSpPr>
        <p:sp>
          <p:nvSpPr>
            <p:cNvPr name="Freeform 6" id="6"/>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7" id="7"/>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2364996" y="3052110"/>
            <a:ext cx="4894304" cy="2258170"/>
            <a:chOff x="0" y="0"/>
            <a:chExt cx="1513913" cy="698500"/>
          </a:xfrm>
        </p:grpSpPr>
        <p:sp>
          <p:nvSpPr>
            <p:cNvPr name="Freeform 9" id="9"/>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0" id="10"/>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2363850" y="5818575"/>
            <a:ext cx="4894304" cy="2258170"/>
            <a:chOff x="0" y="0"/>
            <a:chExt cx="1513913" cy="698500"/>
          </a:xfrm>
        </p:grpSpPr>
        <p:sp>
          <p:nvSpPr>
            <p:cNvPr name="Freeform 12" id="12"/>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3" id="13"/>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sp>
        <p:nvSpPr>
          <p:cNvPr name="TextBox 14" id="14"/>
          <p:cNvSpPr txBox="true"/>
          <p:nvPr/>
        </p:nvSpPr>
        <p:spPr>
          <a:xfrm rot="0">
            <a:off x="7930116" y="3083553"/>
            <a:ext cx="896647" cy="750570"/>
          </a:xfrm>
          <a:prstGeom prst="rect">
            <a:avLst/>
          </a:prstGeom>
        </p:spPr>
        <p:txBody>
          <a:bodyPr anchor="t" rtlCol="false" tIns="0" lIns="0" bIns="0" rIns="0">
            <a:spAutoFit/>
          </a:bodyPr>
          <a:lstStyle/>
          <a:p>
            <a:pPr algn="l">
              <a:lnSpc>
                <a:spcPts val="5880"/>
              </a:lnSpc>
            </a:pPr>
            <a:r>
              <a:rPr lang="en-US" b="true" sz="4200">
                <a:solidFill>
                  <a:srgbClr val="FFFFFF"/>
                </a:solidFill>
                <a:latin typeface="Poppins Semi-Bold"/>
                <a:ea typeface="Poppins Semi-Bold"/>
                <a:cs typeface="Poppins Semi-Bold"/>
                <a:sym typeface="Poppins Semi-Bold"/>
              </a:rPr>
              <a:t>1</a:t>
            </a:r>
          </a:p>
        </p:txBody>
      </p:sp>
      <p:sp>
        <p:nvSpPr>
          <p:cNvPr name="TextBox 15" id="15"/>
          <p:cNvSpPr txBox="true"/>
          <p:nvPr/>
        </p:nvSpPr>
        <p:spPr>
          <a:xfrm rot="0">
            <a:off x="8008614" y="3843665"/>
            <a:ext cx="3028664" cy="635000"/>
          </a:xfrm>
          <a:prstGeom prst="rect">
            <a:avLst/>
          </a:prstGeom>
        </p:spPr>
        <p:txBody>
          <a:bodyPr anchor="t" rtlCol="false" tIns="0" lIns="0" bIns="0" rIns="0">
            <a:spAutoFit/>
          </a:bodyPr>
          <a:lstStyle/>
          <a:p>
            <a:pPr algn="ctr">
              <a:lnSpc>
                <a:spcPts val="4900"/>
              </a:lnSpc>
            </a:pPr>
            <a:r>
              <a:rPr lang="en-US" b="true" sz="3500">
                <a:solidFill>
                  <a:srgbClr val="FFFFFF"/>
                </a:solidFill>
                <a:latin typeface="Poppins Semi-Bold"/>
                <a:ea typeface="Poppins Semi-Bold"/>
                <a:cs typeface="Poppins Semi-Bold"/>
                <a:sym typeface="Poppins Semi-Bold"/>
              </a:rPr>
              <a:t>GIỚI THIỆU</a:t>
            </a:r>
          </a:p>
        </p:txBody>
      </p:sp>
      <p:sp>
        <p:nvSpPr>
          <p:cNvPr name="TextBox 16" id="16"/>
          <p:cNvSpPr txBox="true"/>
          <p:nvPr/>
        </p:nvSpPr>
        <p:spPr>
          <a:xfrm rot="0">
            <a:off x="7930116" y="5838501"/>
            <a:ext cx="896647" cy="750570"/>
          </a:xfrm>
          <a:prstGeom prst="rect">
            <a:avLst/>
          </a:prstGeom>
        </p:spPr>
        <p:txBody>
          <a:bodyPr anchor="t" rtlCol="false" tIns="0" lIns="0" bIns="0" rIns="0">
            <a:spAutoFit/>
          </a:bodyPr>
          <a:lstStyle/>
          <a:p>
            <a:pPr algn="l">
              <a:lnSpc>
                <a:spcPts val="5880"/>
              </a:lnSpc>
            </a:pPr>
            <a:r>
              <a:rPr lang="en-US" b="true" sz="4200">
                <a:solidFill>
                  <a:srgbClr val="000B5D"/>
                </a:solidFill>
                <a:latin typeface="Poppins Semi-Bold"/>
                <a:ea typeface="Poppins Semi-Bold"/>
                <a:cs typeface="Poppins Semi-Bold"/>
                <a:sym typeface="Poppins Semi-Bold"/>
              </a:rPr>
              <a:t>3</a:t>
            </a:r>
          </a:p>
        </p:txBody>
      </p:sp>
      <p:sp>
        <p:nvSpPr>
          <p:cNvPr name="TextBox 17" id="17"/>
          <p:cNvSpPr txBox="true"/>
          <p:nvPr/>
        </p:nvSpPr>
        <p:spPr>
          <a:xfrm rot="0">
            <a:off x="13207202" y="5838501"/>
            <a:ext cx="896647" cy="750570"/>
          </a:xfrm>
          <a:prstGeom prst="rect">
            <a:avLst/>
          </a:prstGeom>
        </p:spPr>
        <p:txBody>
          <a:bodyPr anchor="t" rtlCol="false" tIns="0" lIns="0" bIns="0" rIns="0">
            <a:spAutoFit/>
          </a:bodyPr>
          <a:lstStyle/>
          <a:p>
            <a:pPr algn="l">
              <a:lnSpc>
                <a:spcPts val="5880"/>
              </a:lnSpc>
            </a:pPr>
            <a:r>
              <a:rPr lang="en-US" b="true" sz="4200">
                <a:solidFill>
                  <a:srgbClr val="000B5D"/>
                </a:solidFill>
                <a:latin typeface="Poppins Semi-Bold"/>
                <a:ea typeface="Poppins Semi-Bold"/>
                <a:cs typeface="Poppins Semi-Bold"/>
                <a:sym typeface="Poppins Semi-Bold"/>
              </a:rPr>
              <a:t>4</a:t>
            </a:r>
          </a:p>
        </p:txBody>
      </p:sp>
      <p:sp>
        <p:nvSpPr>
          <p:cNvPr name="TextBox 18" id="18"/>
          <p:cNvSpPr txBox="true"/>
          <p:nvPr/>
        </p:nvSpPr>
        <p:spPr>
          <a:xfrm rot="0">
            <a:off x="13208348" y="3083553"/>
            <a:ext cx="896647" cy="750570"/>
          </a:xfrm>
          <a:prstGeom prst="rect">
            <a:avLst/>
          </a:prstGeom>
        </p:spPr>
        <p:txBody>
          <a:bodyPr anchor="t" rtlCol="false" tIns="0" lIns="0" bIns="0" rIns="0">
            <a:spAutoFit/>
          </a:bodyPr>
          <a:lstStyle/>
          <a:p>
            <a:pPr algn="l">
              <a:lnSpc>
                <a:spcPts val="5880"/>
              </a:lnSpc>
            </a:pPr>
            <a:r>
              <a:rPr lang="en-US" b="true" sz="4200">
                <a:solidFill>
                  <a:srgbClr val="000B5D"/>
                </a:solidFill>
                <a:latin typeface="Poppins Semi-Bold"/>
                <a:ea typeface="Poppins Semi-Bold"/>
                <a:cs typeface="Poppins Semi-Bold"/>
                <a:sym typeface="Poppins Semi-Bold"/>
              </a:rPr>
              <a:t>2</a:t>
            </a:r>
          </a:p>
        </p:txBody>
      </p:sp>
      <p:sp>
        <p:nvSpPr>
          <p:cNvPr name="TextBox 19" id="19"/>
          <p:cNvSpPr txBox="true"/>
          <p:nvPr/>
        </p:nvSpPr>
        <p:spPr>
          <a:xfrm rot="0">
            <a:off x="12795021" y="3757923"/>
            <a:ext cx="4031962" cy="1254125"/>
          </a:xfrm>
          <a:prstGeom prst="rect">
            <a:avLst/>
          </a:prstGeom>
        </p:spPr>
        <p:txBody>
          <a:bodyPr anchor="t" rtlCol="false" tIns="0" lIns="0" bIns="0" rIns="0">
            <a:spAutoFit/>
          </a:bodyPr>
          <a:lstStyle/>
          <a:p>
            <a:pPr algn="ctr">
              <a:lnSpc>
                <a:spcPts val="4900"/>
              </a:lnSpc>
            </a:pPr>
            <a:r>
              <a:rPr lang="en-US" b="true" sz="3500">
                <a:solidFill>
                  <a:srgbClr val="000B5D"/>
                </a:solidFill>
                <a:latin typeface="Poppins Bold"/>
                <a:ea typeface="Poppins Bold"/>
                <a:cs typeface="Poppins Bold"/>
                <a:sym typeface="Poppins Bold"/>
              </a:rPr>
              <a:t>MÔ TẢ CSDL VÀ ỨNG DỤNG</a:t>
            </a:r>
          </a:p>
        </p:txBody>
      </p:sp>
      <p:sp>
        <p:nvSpPr>
          <p:cNvPr name="TextBox 20" id="20"/>
          <p:cNvSpPr txBox="true"/>
          <p:nvPr/>
        </p:nvSpPr>
        <p:spPr>
          <a:xfrm rot="0">
            <a:off x="13283489" y="638635"/>
            <a:ext cx="4202129" cy="984250"/>
          </a:xfrm>
          <a:prstGeom prst="rect">
            <a:avLst/>
          </a:prstGeom>
        </p:spPr>
        <p:txBody>
          <a:bodyPr anchor="t" rtlCol="false" tIns="0" lIns="0" bIns="0" rIns="0">
            <a:spAutoFit/>
          </a:bodyPr>
          <a:lstStyle/>
          <a:p>
            <a:pPr algn="r">
              <a:lnSpc>
                <a:spcPts val="7699"/>
              </a:lnSpc>
            </a:pPr>
            <a:r>
              <a:rPr lang="en-US" b="true" sz="5499">
                <a:solidFill>
                  <a:srgbClr val="000B5D"/>
                </a:solidFill>
                <a:latin typeface="Poppins Semi-Bold"/>
                <a:ea typeface="Poppins Semi-Bold"/>
                <a:cs typeface="Poppins Semi-Bold"/>
                <a:sym typeface="Poppins Semi-Bold"/>
              </a:rPr>
              <a:t>NỘI DUNG</a:t>
            </a:r>
          </a:p>
        </p:txBody>
      </p:sp>
      <p:grpSp>
        <p:nvGrpSpPr>
          <p:cNvPr name="Group 21" id="21"/>
          <p:cNvGrpSpPr/>
          <p:nvPr/>
        </p:nvGrpSpPr>
        <p:grpSpPr>
          <a:xfrm rot="0">
            <a:off x="-882512" y="1614359"/>
            <a:ext cx="5274395" cy="2248340"/>
            <a:chOff x="0" y="0"/>
            <a:chExt cx="1638616" cy="698500"/>
          </a:xfrm>
        </p:grpSpPr>
        <p:sp>
          <p:nvSpPr>
            <p:cNvPr name="Freeform 22" id="22"/>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23" id="23"/>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24" id="24"/>
          <p:cNvGrpSpPr/>
          <p:nvPr/>
        </p:nvGrpSpPr>
        <p:grpSpPr>
          <a:xfrm rot="0">
            <a:off x="1095728" y="9505969"/>
            <a:ext cx="5978920" cy="1439788"/>
            <a:chOff x="0" y="0"/>
            <a:chExt cx="2900619" cy="698500"/>
          </a:xfrm>
        </p:grpSpPr>
        <p:sp>
          <p:nvSpPr>
            <p:cNvPr name="Freeform 25" id="25"/>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26" id="26"/>
            <p:cNvSpPr txBox="true"/>
            <p:nvPr/>
          </p:nvSpPr>
          <p:spPr>
            <a:xfrm>
              <a:off x="114300" y="19050"/>
              <a:ext cx="2672019" cy="679450"/>
            </a:xfrm>
            <a:prstGeom prst="rect">
              <a:avLst/>
            </a:prstGeom>
          </p:spPr>
          <p:txBody>
            <a:bodyPr anchor="ctr" rtlCol="false" tIns="50800" lIns="50800" bIns="50800" rIns="50800"/>
            <a:lstStyle/>
            <a:p>
              <a:pPr algn="ctr">
                <a:lnSpc>
                  <a:spcPts val="2376"/>
                </a:lnSpc>
              </a:pPr>
            </a:p>
          </p:txBody>
        </p:sp>
      </p:grpSp>
      <p:grpSp>
        <p:nvGrpSpPr>
          <p:cNvPr name="Group 27" id="27"/>
          <p:cNvGrpSpPr/>
          <p:nvPr/>
        </p:nvGrpSpPr>
        <p:grpSpPr>
          <a:xfrm rot="0">
            <a:off x="-3646764" y="2390323"/>
            <a:ext cx="9484984" cy="8151159"/>
            <a:chOff x="0" y="0"/>
            <a:chExt cx="812800" cy="698500"/>
          </a:xfrm>
        </p:grpSpPr>
        <p:sp>
          <p:nvSpPr>
            <p:cNvPr name="Freeform 28" id="28"/>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9" id="29"/>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30" id="30"/>
          <p:cNvGrpSpPr/>
          <p:nvPr/>
        </p:nvGrpSpPr>
        <p:grpSpPr>
          <a:xfrm rot="0">
            <a:off x="-4477641" y="2199370"/>
            <a:ext cx="9633425" cy="8342111"/>
            <a:chOff x="0" y="0"/>
            <a:chExt cx="4282440" cy="3708400"/>
          </a:xfrm>
        </p:grpSpPr>
        <p:sp>
          <p:nvSpPr>
            <p:cNvPr name="Freeform 31" id="3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7730" t="0" r="-7730" b="0"/>
              </a:stretch>
            </a:blipFill>
          </p:spPr>
        </p:sp>
      </p:grpSp>
      <p:sp>
        <p:nvSpPr>
          <p:cNvPr name="TextBox 32" id="32"/>
          <p:cNvSpPr txBox="true"/>
          <p:nvPr/>
        </p:nvSpPr>
        <p:spPr>
          <a:xfrm rot="0">
            <a:off x="7505819" y="6512871"/>
            <a:ext cx="4031962" cy="1254125"/>
          </a:xfrm>
          <a:prstGeom prst="rect">
            <a:avLst/>
          </a:prstGeom>
        </p:spPr>
        <p:txBody>
          <a:bodyPr anchor="t" rtlCol="false" tIns="0" lIns="0" bIns="0" rIns="0">
            <a:spAutoFit/>
          </a:bodyPr>
          <a:lstStyle/>
          <a:p>
            <a:pPr algn="ctr">
              <a:lnSpc>
                <a:spcPts val="4900"/>
              </a:lnSpc>
            </a:pPr>
            <a:r>
              <a:rPr lang="en-US" b="true" sz="3500">
                <a:solidFill>
                  <a:srgbClr val="000B5D"/>
                </a:solidFill>
                <a:latin typeface="Poppins Bold"/>
                <a:ea typeface="Poppins Bold"/>
                <a:cs typeface="Poppins Bold"/>
                <a:sym typeface="Poppins Bold"/>
              </a:rPr>
              <a:t>TRIỂN KHAI ỨNG DỤNG</a:t>
            </a:r>
          </a:p>
        </p:txBody>
      </p:sp>
      <p:sp>
        <p:nvSpPr>
          <p:cNvPr name="TextBox 33" id="33"/>
          <p:cNvSpPr txBox="true"/>
          <p:nvPr/>
        </p:nvSpPr>
        <p:spPr>
          <a:xfrm rot="0">
            <a:off x="12796167" y="6484296"/>
            <a:ext cx="4031962" cy="635000"/>
          </a:xfrm>
          <a:prstGeom prst="rect">
            <a:avLst/>
          </a:prstGeom>
        </p:spPr>
        <p:txBody>
          <a:bodyPr anchor="t" rtlCol="false" tIns="0" lIns="0" bIns="0" rIns="0">
            <a:spAutoFit/>
          </a:bodyPr>
          <a:lstStyle/>
          <a:p>
            <a:pPr algn="ctr">
              <a:lnSpc>
                <a:spcPts val="4900"/>
              </a:lnSpc>
            </a:pPr>
            <a:r>
              <a:rPr lang="en-US" b="true" sz="3500">
                <a:solidFill>
                  <a:srgbClr val="000B5D"/>
                </a:solidFill>
                <a:latin typeface="Poppins Bold"/>
                <a:ea typeface="Poppins Bold"/>
                <a:cs typeface="Poppins Bold"/>
                <a:sym typeface="Poppins Bold"/>
              </a:rPr>
              <a:t>KẾT LUẬN</a:t>
            </a:r>
          </a:p>
        </p:txBody>
      </p:sp>
      <p:sp>
        <p:nvSpPr>
          <p:cNvPr name="TextBox 34" id="3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Anton"/>
                <a:ea typeface="Anton"/>
                <a:cs typeface="Anton"/>
                <a:sym typeface="Anton"/>
              </a:rPr>
              <a:t>2</a:t>
            </a:r>
          </a:p>
        </p:txBody>
      </p:sp>
      <p:grpSp>
        <p:nvGrpSpPr>
          <p:cNvPr name="Group 35" id="35"/>
          <p:cNvGrpSpPr/>
          <p:nvPr/>
        </p:nvGrpSpPr>
        <p:grpSpPr>
          <a:xfrm rot="0">
            <a:off x="15358737" y="8672814"/>
            <a:ext cx="4185210" cy="2172476"/>
            <a:chOff x="0" y="0"/>
            <a:chExt cx="1345639" cy="698500"/>
          </a:xfrm>
        </p:grpSpPr>
        <p:sp>
          <p:nvSpPr>
            <p:cNvPr name="Freeform 36" id="36"/>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37" id="37"/>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38" id="38"/>
          <p:cNvGrpSpPr/>
          <p:nvPr/>
        </p:nvGrpSpPr>
        <p:grpSpPr>
          <a:xfrm rot="0">
            <a:off x="11935766" y="9331740"/>
            <a:ext cx="8141223" cy="1553840"/>
            <a:chOff x="0" y="0"/>
            <a:chExt cx="3659737" cy="698500"/>
          </a:xfrm>
        </p:grpSpPr>
        <p:sp>
          <p:nvSpPr>
            <p:cNvPr name="Freeform 39" id="39"/>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40" id="40"/>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36187" y="1321071"/>
            <a:ext cx="12152200" cy="105232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47815" t="0" r="0" b="0"/>
              </a:stretch>
            </a:blipFill>
          </p:spPr>
        </p:sp>
      </p:grpSp>
      <p:grpSp>
        <p:nvGrpSpPr>
          <p:cNvPr name="Group 4" id="4"/>
          <p:cNvGrpSpPr/>
          <p:nvPr/>
        </p:nvGrpSpPr>
        <p:grpSpPr>
          <a:xfrm rot="0">
            <a:off x="11041619" y="9258300"/>
            <a:ext cx="2049570" cy="2602202"/>
            <a:chOff x="0" y="0"/>
            <a:chExt cx="698500" cy="886839"/>
          </a:xfrm>
        </p:grpSpPr>
        <p:sp>
          <p:nvSpPr>
            <p:cNvPr name="Freeform 5" id="5"/>
            <p:cNvSpPr/>
            <p:nvPr/>
          </p:nvSpPr>
          <p:spPr>
            <a:xfrm flipH="false" flipV="false" rot="0">
              <a:off x="0" y="6857"/>
              <a:ext cx="698500" cy="873125"/>
            </a:xfrm>
            <a:custGeom>
              <a:avLst/>
              <a:gdLst/>
              <a:ahLst/>
              <a:cxnLst/>
              <a:rect r="r" b="b" t="t" l="l"/>
              <a:pathLst>
                <a:path h="873125" w="698500">
                  <a:moveTo>
                    <a:pt x="380114" y="11100"/>
                  </a:moveTo>
                  <a:lnTo>
                    <a:pt x="667636" y="178386"/>
                  </a:lnTo>
                  <a:cubicBezTo>
                    <a:pt x="686745" y="189504"/>
                    <a:pt x="698500" y="209943"/>
                    <a:pt x="698500" y="232051"/>
                  </a:cubicBezTo>
                  <a:lnTo>
                    <a:pt x="698500" y="641074"/>
                  </a:lnTo>
                  <a:cubicBezTo>
                    <a:pt x="698500" y="663181"/>
                    <a:pt x="686745" y="683621"/>
                    <a:pt x="667636" y="694739"/>
                  </a:cubicBezTo>
                  <a:lnTo>
                    <a:pt x="380114" y="862024"/>
                  </a:lnTo>
                  <a:cubicBezTo>
                    <a:pt x="361035" y="873125"/>
                    <a:pt x="337465" y="873125"/>
                    <a:pt x="318386" y="862024"/>
                  </a:cubicBezTo>
                  <a:lnTo>
                    <a:pt x="30864" y="694739"/>
                  </a:lnTo>
                  <a:cubicBezTo>
                    <a:pt x="11755" y="683621"/>
                    <a:pt x="0" y="663181"/>
                    <a:pt x="0" y="641074"/>
                  </a:cubicBezTo>
                  <a:lnTo>
                    <a:pt x="0" y="232051"/>
                  </a:lnTo>
                  <a:cubicBezTo>
                    <a:pt x="0" y="209943"/>
                    <a:pt x="11755" y="189504"/>
                    <a:pt x="30864" y="178386"/>
                  </a:cubicBezTo>
                  <a:lnTo>
                    <a:pt x="318386" y="11100"/>
                  </a:lnTo>
                  <a:cubicBezTo>
                    <a:pt x="337465" y="0"/>
                    <a:pt x="361035" y="0"/>
                    <a:pt x="380114" y="11100"/>
                  </a:cubicBezTo>
                  <a:close/>
                </a:path>
              </a:pathLst>
            </a:custGeom>
            <a:solidFill>
              <a:srgbClr val="00ADEF"/>
            </a:solidFill>
          </p:spPr>
        </p:sp>
        <p:sp>
          <p:nvSpPr>
            <p:cNvPr name="TextBox 6" id="6"/>
            <p:cNvSpPr txBox="true"/>
            <p:nvPr/>
          </p:nvSpPr>
          <p:spPr>
            <a:xfrm>
              <a:off x="0" y="158750"/>
              <a:ext cx="698500" cy="588389"/>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5400000">
            <a:off x="16487382" y="-1143916"/>
            <a:ext cx="1028700" cy="4345233"/>
            <a:chOff x="0" y="0"/>
            <a:chExt cx="698500" cy="2950467"/>
          </a:xfrm>
        </p:grpSpPr>
        <p:sp>
          <p:nvSpPr>
            <p:cNvPr name="Freeform 8" id="8"/>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9" id="9"/>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5400000">
            <a:off x="15999637" y="-1117311"/>
            <a:ext cx="1028700" cy="5320722"/>
            <a:chOff x="0" y="0"/>
            <a:chExt cx="698500" cy="3612836"/>
          </a:xfrm>
        </p:grpSpPr>
        <p:sp>
          <p:nvSpPr>
            <p:cNvPr name="Freeform 11" id="11"/>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12" id="12"/>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1916723" y="8311194"/>
            <a:ext cx="2348933" cy="3614160"/>
            <a:chOff x="0" y="0"/>
            <a:chExt cx="698500" cy="1074739"/>
          </a:xfrm>
        </p:grpSpPr>
        <p:sp>
          <p:nvSpPr>
            <p:cNvPr name="Freeform 14" id="14"/>
            <p:cNvSpPr/>
            <p:nvPr/>
          </p:nvSpPr>
          <p:spPr>
            <a:xfrm flipH="false" flipV="false" rot="0">
              <a:off x="0" y="5983"/>
              <a:ext cx="698500" cy="1062774"/>
            </a:xfrm>
            <a:custGeom>
              <a:avLst/>
              <a:gdLst/>
              <a:ahLst/>
              <a:cxnLst/>
              <a:rect r="r" b="b" t="t" l="l"/>
              <a:pathLst>
                <a:path h="1062774" w="698500">
                  <a:moveTo>
                    <a:pt x="376180" y="9686"/>
                  </a:moveTo>
                  <a:lnTo>
                    <a:pt x="671570" y="181548"/>
                  </a:lnTo>
                  <a:cubicBezTo>
                    <a:pt x="688243" y="191249"/>
                    <a:pt x="698500" y="209084"/>
                    <a:pt x="698500" y="228374"/>
                  </a:cubicBezTo>
                  <a:lnTo>
                    <a:pt x="698500" y="834400"/>
                  </a:lnTo>
                  <a:cubicBezTo>
                    <a:pt x="698500" y="853689"/>
                    <a:pt x="688243" y="871524"/>
                    <a:pt x="671570" y="881225"/>
                  </a:cubicBezTo>
                  <a:lnTo>
                    <a:pt x="376180" y="1053088"/>
                  </a:lnTo>
                  <a:cubicBezTo>
                    <a:pt x="359533" y="1062774"/>
                    <a:pt x="338967" y="1062774"/>
                    <a:pt x="322320" y="1053088"/>
                  </a:cubicBezTo>
                  <a:lnTo>
                    <a:pt x="26930" y="881225"/>
                  </a:lnTo>
                  <a:cubicBezTo>
                    <a:pt x="10257" y="871524"/>
                    <a:pt x="0" y="853689"/>
                    <a:pt x="0" y="834400"/>
                  </a:cubicBezTo>
                  <a:lnTo>
                    <a:pt x="0" y="228374"/>
                  </a:lnTo>
                  <a:cubicBezTo>
                    <a:pt x="0" y="209084"/>
                    <a:pt x="10257" y="191249"/>
                    <a:pt x="26930" y="181548"/>
                  </a:cubicBezTo>
                  <a:lnTo>
                    <a:pt x="322320" y="9686"/>
                  </a:lnTo>
                  <a:cubicBezTo>
                    <a:pt x="338967" y="0"/>
                    <a:pt x="359533" y="0"/>
                    <a:pt x="376180" y="9686"/>
                  </a:cubicBezTo>
                  <a:close/>
                </a:path>
              </a:pathLst>
            </a:custGeom>
            <a:solidFill>
              <a:srgbClr val="000B5D"/>
            </a:solidFill>
          </p:spPr>
        </p:sp>
        <p:sp>
          <p:nvSpPr>
            <p:cNvPr name="TextBox 15" id="15"/>
            <p:cNvSpPr txBox="true"/>
            <p:nvPr/>
          </p:nvSpPr>
          <p:spPr>
            <a:xfrm>
              <a:off x="0" y="158750"/>
              <a:ext cx="698500" cy="776289"/>
            </a:xfrm>
            <a:prstGeom prst="rect">
              <a:avLst/>
            </a:prstGeom>
          </p:spPr>
          <p:txBody>
            <a:bodyPr anchor="ctr" rtlCol="false" tIns="50800" lIns="50800" bIns="50800" rIns="50800"/>
            <a:lstStyle/>
            <a:p>
              <a:pPr algn="ctr">
                <a:lnSpc>
                  <a:spcPts val="2376"/>
                </a:lnSpc>
              </a:pPr>
            </a:p>
          </p:txBody>
        </p:sp>
      </p:grpSp>
      <p:sp>
        <p:nvSpPr>
          <p:cNvPr name="Freeform 16" id="16"/>
          <p:cNvSpPr/>
          <p:nvPr/>
        </p:nvSpPr>
        <p:spPr>
          <a:xfrm flipH="false" flipV="false" rot="0">
            <a:off x="3832279" y="5633504"/>
            <a:ext cx="3766942" cy="2957049"/>
          </a:xfrm>
          <a:custGeom>
            <a:avLst/>
            <a:gdLst/>
            <a:ahLst/>
            <a:cxnLst/>
            <a:rect r="r" b="b" t="t" l="l"/>
            <a:pathLst>
              <a:path h="2957049" w="3766942">
                <a:moveTo>
                  <a:pt x="0" y="0"/>
                </a:moveTo>
                <a:lnTo>
                  <a:pt x="3766942" y="0"/>
                </a:lnTo>
                <a:lnTo>
                  <a:pt x="3766942" y="2957049"/>
                </a:lnTo>
                <a:lnTo>
                  <a:pt x="0" y="2957049"/>
                </a:lnTo>
                <a:lnTo>
                  <a:pt x="0" y="0"/>
                </a:lnTo>
                <a:close/>
              </a:path>
            </a:pathLst>
          </a:custGeom>
          <a:blipFill>
            <a:blip r:embed="rId3"/>
            <a:stretch>
              <a:fillRect l="0" t="0" r="0" b="0"/>
            </a:stretch>
          </a:blipFill>
        </p:spPr>
      </p:sp>
      <p:sp>
        <p:nvSpPr>
          <p:cNvPr name="Freeform 17" id="17"/>
          <p:cNvSpPr/>
          <p:nvPr/>
        </p:nvSpPr>
        <p:spPr>
          <a:xfrm flipH="false" flipV="false" rot="0">
            <a:off x="7599221" y="4871528"/>
            <a:ext cx="4467183" cy="4195071"/>
          </a:xfrm>
          <a:custGeom>
            <a:avLst/>
            <a:gdLst/>
            <a:ahLst/>
            <a:cxnLst/>
            <a:rect r="r" b="b" t="t" l="l"/>
            <a:pathLst>
              <a:path h="4195071" w="4467183">
                <a:moveTo>
                  <a:pt x="0" y="0"/>
                </a:moveTo>
                <a:lnTo>
                  <a:pt x="4467183" y="0"/>
                </a:lnTo>
                <a:lnTo>
                  <a:pt x="4467183" y="4195070"/>
                </a:lnTo>
                <a:lnTo>
                  <a:pt x="0" y="4195070"/>
                </a:lnTo>
                <a:lnTo>
                  <a:pt x="0" y="0"/>
                </a:lnTo>
                <a:close/>
              </a:path>
            </a:pathLst>
          </a:custGeom>
          <a:blipFill>
            <a:blip r:embed="rId4"/>
            <a:stretch>
              <a:fillRect l="0" t="0" r="0" b="0"/>
            </a:stretch>
          </a:blipFill>
        </p:spPr>
      </p:sp>
      <p:sp>
        <p:nvSpPr>
          <p:cNvPr name="TextBox 18" id="18"/>
          <p:cNvSpPr txBox="true"/>
          <p:nvPr/>
        </p:nvSpPr>
        <p:spPr>
          <a:xfrm rot="0">
            <a:off x="1028700" y="555888"/>
            <a:ext cx="7912763" cy="1039039"/>
          </a:xfrm>
          <a:prstGeom prst="rect">
            <a:avLst/>
          </a:prstGeom>
        </p:spPr>
        <p:txBody>
          <a:bodyPr anchor="t" rtlCol="false" tIns="0" lIns="0" bIns="0" rIns="0">
            <a:spAutoFit/>
          </a:bodyPr>
          <a:lstStyle/>
          <a:p>
            <a:pPr algn="l">
              <a:lnSpc>
                <a:spcPts val="8057"/>
              </a:lnSpc>
            </a:pPr>
            <a:r>
              <a:rPr lang="en-US" b="true" sz="5755">
                <a:solidFill>
                  <a:srgbClr val="000B5D"/>
                </a:solidFill>
                <a:latin typeface="Poppins Semi-Bold"/>
                <a:ea typeface="Poppins Semi-Bold"/>
                <a:cs typeface="Poppins Semi-Bold"/>
                <a:sym typeface="Poppins Semi-Bold"/>
              </a:rPr>
              <a:t>1. GIỚI THIỆU</a:t>
            </a:r>
          </a:p>
        </p:txBody>
      </p:sp>
      <p:sp>
        <p:nvSpPr>
          <p:cNvPr name="TextBox 19" id="19"/>
          <p:cNvSpPr txBox="true"/>
          <p:nvPr/>
        </p:nvSpPr>
        <p:spPr>
          <a:xfrm rot="0">
            <a:off x="1028700" y="2328353"/>
            <a:ext cx="10012919" cy="2543175"/>
          </a:xfrm>
          <a:prstGeom prst="rect">
            <a:avLst/>
          </a:prstGeom>
        </p:spPr>
        <p:txBody>
          <a:bodyPr anchor="t" rtlCol="false" tIns="0" lIns="0" bIns="0" rIns="0">
            <a:spAutoFit/>
          </a:bodyPr>
          <a:lstStyle/>
          <a:p>
            <a:pPr algn="just">
              <a:lnSpc>
                <a:spcPts val="3363"/>
              </a:lnSpc>
            </a:pPr>
            <a:r>
              <a:rPr lang="en-US" sz="2802" spc="120">
                <a:solidFill>
                  <a:srgbClr val="000B5D"/>
                </a:solidFill>
                <a:latin typeface="Poppins"/>
                <a:ea typeface="Poppins"/>
                <a:cs typeface="Poppins"/>
                <a:sym typeface="Poppins"/>
              </a:rPr>
              <a:t>Nhóm đã thực hiện xây dựng một ứng dụng desktop hỗ trợ học Python cơ bản. Sử dụng các thư viện tkinter, pyobdc và  webview để xây dựng giao diện và kết nối cơ sở dữ liệu cho ứng dụng, cũng như áp dụng lập trình hướng đối tượng và mô hình MVC trong quá trình thực hiện.</a:t>
            </a:r>
          </a:p>
        </p:txBody>
      </p:sp>
      <p:grpSp>
        <p:nvGrpSpPr>
          <p:cNvPr name="Group 20" id="20"/>
          <p:cNvGrpSpPr/>
          <p:nvPr/>
        </p:nvGrpSpPr>
        <p:grpSpPr>
          <a:xfrm rot="0">
            <a:off x="1544518" y="5633504"/>
            <a:ext cx="1686602" cy="2934548"/>
            <a:chOff x="0" y="0"/>
            <a:chExt cx="2248802" cy="3912731"/>
          </a:xfrm>
        </p:grpSpPr>
        <p:sp>
          <p:nvSpPr>
            <p:cNvPr name="Freeform 21" id="21"/>
            <p:cNvSpPr/>
            <p:nvPr/>
          </p:nvSpPr>
          <p:spPr>
            <a:xfrm flipH="false" flipV="false" rot="0">
              <a:off x="0" y="0"/>
              <a:ext cx="2248802" cy="3104596"/>
            </a:xfrm>
            <a:custGeom>
              <a:avLst/>
              <a:gdLst/>
              <a:ahLst/>
              <a:cxnLst/>
              <a:rect r="r" b="b" t="t" l="l"/>
              <a:pathLst>
                <a:path h="3104596" w="2248802">
                  <a:moveTo>
                    <a:pt x="0" y="0"/>
                  </a:moveTo>
                  <a:lnTo>
                    <a:pt x="2248802" y="0"/>
                  </a:lnTo>
                  <a:lnTo>
                    <a:pt x="2248802" y="3104596"/>
                  </a:lnTo>
                  <a:lnTo>
                    <a:pt x="0" y="3104596"/>
                  </a:lnTo>
                  <a:lnTo>
                    <a:pt x="0" y="0"/>
                  </a:lnTo>
                  <a:close/>
                </a:path>
              </a:pathLst>
            </a:custGeom>
            <a:blipFill>
              <a:blip r:embed="rId5"/>
              <a:stretch>
                <a:fillRect l="0" t="0" r="0" b="0"/>
              </a:stretch>
            </a:blipFill>
          </p:spPr>
        </p:sp>
        <p:sp>
          <p:nvSpPr>
            <p:cNvPr name="TextBox 22" id="22"/>
            <p:cNvSpPr txBox="true"/>
            <p:nvPr/>
          </p:nvSpPr>
          <p:spPr>
            <a:xfrm rot="0">
              <a:off x="0" y="3161102"/>
              <a:ext cx="1592461" cy="751628"/>
            </a:xfrm>
            <a:prstGeom prst="rect">
              <a:avLst/>
            </a:prstGeom>
          </p:spPr>
          <p:txBody>
            <a:bodyPr anchor="t" rtlCol="false" tIns="0" lIns="0" bIns="0" rIns="0">
              <a:spAutoFit/>
            </a:bodyPr>
            <a:lstStyle/>
            <a:p>
              <a:pPr algn="ctr">
                <a:lnSpc>
                  <a:spcPts val="4759"/>
                </a:lnSpc>
              </a:pPr>
              <a:r>
                <a:rPr lang="en-US" sz="3399">
                  <a:solidFill>
                    <a:srgbClr val="FFFFFF"/>
                  </a:solidFill>
                  <a:latin typeface="Anton"/>
                  <a:ea typeface="Anton"/>
                  <a:cs typeface="Anton"/>
                  <a:sym typeface="Anton"/>
                </a:rPr>
                <a:t>Tkinter</a:t>
              </a:r>
            </a:p>
          </p:txBody>
        </p:sp>
      </p:gr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Anton"/>
                <a:ea typeface="Anton"/>
                <a:cs typeface="Anton"/>
                <a:sym typeface="Anton"/>
              </a:rPr>
              <a:t>3</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38436" y="543912"/>
            <a:ext cx="12623225" cy="9199175"/>
          </a:xfrm>
          <a:custGeom>
            <a:avLst/>
            <a:gdLst/>
            <a:ahLst/>
            <a:cxnLst/>
            <a:rect r="r" b="b" t="t" l="l"/>
            <a:pathLst>
              <a:path h="9199175" w="12623225">
                <a:moveTo>
                  <a:pt x="0" y="0"/>
                </a:moveTo>
                <a:lnTo>
                  <a:pt x="12623225" y="0"/>
                </a:lnTo>
                <a:lnTo>
                  <a:pt x="12623225" y="9199176"/>
                </a:lnTo>
                <a:lnTo>
                  <a:pt x="0" y="9199176"/>
                </a:lnTo>
                <a:lnTo>
                  <a:pt x="0" y="0"/>
                </a:lnTo>
                <a:close/>
              </a:path>
            </a:pathLst>
          </a:custGeom>
          <a:blipFill>
            <a:blip r:embed="rId2"/>
            <a:stretch>
              <a:fillRect l="0" t="0" r="0" b="0"/>
            </a:stretch>
          </a:blipFill>
        </p:spPr>
      </p:sp>
      <p:sp>
        <p:nvSpPr>
          <p:cNvPr name="TextBox 3" id="3"/>
          <p:cNvSpPr txBox="true"/>
          <p:nvPr/>
        </p:nvSpPr>
        <p:spPr>
          <a:xfrm rot="0">
            <a:off x="1028700" y="688247"/>
            <a:ext cx="5485440" cy="2062340"/>
          </a:xfrm>
          <a:prstGeom prst="rect">
            <a:avLst/>
          </a:prstGeom>
        </p:spPr>
        <p:txBody>
          <a:bodyPr anchor="t" rtlCol="false" tIns="0" lIns="0" bIns="0" rIns="0">
            <a:spAutoFit/>
          </a:bodyPr>
          <a:lstStyle/>
          <a:p>
            <a:pPr algn="l">
              <a:lnSpc>
                <a:spcPts val="8057"/>
              </a:lnSpc>
            </a:pPr>
            <a:r>
              <a:rPr lang="en-US" sz="5755" b="true">
                <a:solidFill>
                  <a:srgbClr val="000B5D"/>
                </a:solidFill>
                <a:latin typeface="Poppins Semi-Bold"/>
                <a:ea typeface="Poppins Semi-Bold"/>
                <a:cs typeface="Poppins Semi-Bold"/>
                <a:sym typeface="Poppins Semi-Bold"/>
              </a:rPr>
              <a:t>2. MÔ TẢ CSDL</a:t>
            </a:r>
          </a:p>
          <a:p>
            <a:pPr algn="l">
              <a:lnSpc>
                <a:spcPts val="8057"/>
              </a:lnSpc>
            </a:pPr>
            <a:r>
              <a:rPr lang="en-US" b="true" sz="5755">
                <a:solidFill>
                  <a:srgbClr val="000B5D"/>
                </a:solidFill>
                <a:latin typeface="Poppins Semi-Bold"/>
                <a:ea typeface="Poppins Semi-Bold"/>
                <a:cs typeface="Poppins Semi-Bold"/>
                <a:sym typeface="Poppins Semi-Bold"/>
              </a:rPr>
              <a:t> &amp; ỨNG DỤNG</a:t>
            </a:r>
          </a:p>
        </p:txBody>
      </p:sp>
      <p:grpSp>
        <p:nvGrpSpPr>
          <p:cNvPr name="Group 4" id="4"/>
          <p:cNvGrpSpPr/>
          <p:nvPr/>
        </p:nvGrpSpPr>
        <p:grpSpPr>
          <a:xfrm rot="0">
            <a:off x="15358737" y="8672814"/>
            <a:ext cx="4185210" cy="2172476"/>
            <a:chOff x="0" y="0"/>
            <a:chExt cx="1345639" cy="698500"/>
          </a:xfrm>
        </p:grpSpPr>
        <p:sp>
          <p:nvSpPr>
            <p:cNvPr name="Freeform 5" id="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6" id="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0">
            <a:off x="11935766" y="9331740"/>
            <a:ext cx="8141223" cy="1553840"/>
            <a:chOff x="0" y="0"/>
            <a:chExt cx="3659737" cy="698500"/>
          </a:xfrm>
        </p:grpSpPr>
        <p:sp>
          <p:nvSpPr>
            <p:cNvPr name="Freeform 8" id="8"/>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9" id="9"/>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6327022" y="-286442"/>
            <a:ext cx="2511232" cy="1494660"/>
            <a:chOff x="0" y="0"/>
            <a:chExt cx="1173575" cy="698500"/>
          </a:xfrm>
        </p:grpSpPr>
        <p:sp>
          <p:nvSpPr>
            <p:cNvPr name="Freeform 14" id="1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5" id="15"/>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grpSp>
        <p:nvGrpSpPr>
          <p:cNvPr name="Group 16" id="16"/>
          <p:cNvGrpSpPr/>
          <p:nvPr/>
        </p:nvGrpSpPr>
        <p:grpSpPr>
          <a:xfrm rot="0">
            <a:off x="-2092605" y="9258300"/>
            <a:ext cx="4185210" cy="2172476"/>
            <a:chOff x="0" y="0"/>
            <a:chExt cx="1345639" cy="698500"/>
          </a:xfrm>
        </p:grpSpPr>
        <p:sp>
          <p:nvSpPr>
            <p:cNvPr name="Freeform 17" id="17"/>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8" id="18"/>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9" id="19"/>
          <p:cNvGrpSpPr/>
          <p:nvPr/>
        </p:nvGrpSpPr>
        <p:grpSpPr>
          <a:xfrm rot="0">
            <a:off x="-1016746" y="9777990"/>
            <a:ext cx="5306302" cy="1494660"/>
            <a:chOff x="0" y="0"/>
            <a:chExt cx="2479796" cy="698500"/>
          </a:xfrm>
        </p:grpSpPr>
        <p:sp>
          <p:nvSpPr>
            <p:cNvPr name="Freeform 20" id="20"/>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21" id="21"/>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sp>
        <p:nvSpPr>
          <p:cNvPr name="TextBox 22" id="22"/>
          <p:cNvSpPr txBox="true"/>
          <p:nvPr/>
        </p:nvSpPr>
        <p:spPr>
          <a:xfrm rot="0">
            <a:off x="9837390" y="7119969"/>
            <a:ext cx="4485977" cy="542925"/>
          </a:xfrm>
          <a:prstGeom prst="rect">
            <a:avLst/>
          </a:prstGeom>
        </p:spPr>
        <p:txBody>
          <a:bodyPr anchor="t" rtlCol="false" tIns="0" lIns="0" bIns="0" rIns="0">
            <a:spAutoFit/>
          </a:bodyPr>
          <a:lstStyle/>
          <a:p>
            <a:pPr algn="ctr">
              <a:lnSpc>
                <a:spcPts val="4200"/>
              </a:lnSpc>
            </a:pPr>
            <a:r>
              <a:rPr lang="en-US" sz="3000">
                <a:solidFill>
                  <a:srgbClr val="000B5D"/>
                </a:solidFill>
                <a:latin typeface="Poppins"/>
                <a:ea typeface="Poppins"/>
                <a:cs typeface="Poppins"/>
                <a:sym typeface="Poppins"/>
              </a:rPr>
              <a:t>Cơ sở dữ liệu ứng dụng </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B5D"/>
                </a:solidFill>
                <a:latin typeface="Anton"/>
                <a:ea typeface="Anton"/>
                <a:cs typeface="Anton"/>
                <a:sym typeface="Anton"/>
              </a:rPr>
              <a:t>4</a:t>
            </a: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2092605" y="9258300"/>
            <a:ext cx="4185210" cy="2172476"/>
            <a:chOff x="0" y="0"/>
            <a:chExt cx="1345639" cy="698500"/>
          </a:xfrm>
        </p:grpSpPr>
        <p:sp>
          <p:nvSpPr>
            <p:cNvPr name="Freeform 15" id="1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6" id="1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16746" y="9777990"/>
            <a:ext cx="5306302" cy="1494660"/>
            <a:chOff x="0" y="0"/>
            <a:chExt cx="2479796" cy="698500"/>
          </a:xfrm>
        </p:grpSpPr>
        <p:sp>
          <p:nvSpPr>
            <p:cNvPr name="Freeform 18" id="18"/>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19" id="19"/>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sp>
        <p:nvSpPr>
          <p:cNvPr name="Freeform 20" id="20"/>
          <p:cNvSpPr/>
          <p:nvPr/>
        </p:nvSpPr>
        <p:spPr>
          <a:xfrm flipH="false" flipV="false" rot="0">
            <a:off x="962044" y="2750586"/>
            <a:ext cx="16363912" cy="5379636"/>
          </a:xfrm>
          <a:custGeom>
            <a:avLst/>
            <a:gdLst/>
            <a:ahLst/>
            <a:cxnLst/>
            <a:rect r="r" b="b" t="t" l="l"/>
            <a:pathLst>
              <a:path h="5379636" w="16363912">
                <a:moveTo>
                  <a:pt x="0" y="0"/>
                </a:moveTo>
                <a:lnTo>
                  <a:pt x="16363912" y="0"/>
                </a:lnTo>
                <a:lnTo>
                  <a:pt x="16363912" y="5379637"/>
                </a:lnTo>
                <a:lnTo>
                  <a:pt x="0" y="5379637"/>
                </a:lnTo>
                <a:lnTo>
                  <a:pt x="0" y="0"/>
                </a:lnTo>
                <a:close/>
              </a:path>
            </a:pathLst>
          </a:custGeom>
          <a:blipFill>
            <a:blip r:embed="rId2"/>
            <a:stretch>
              <a:fillRect l="0" t="0" r="0" b="0"/>
            </a:stretch>
          </a:blipFill>
        </p:spPr>
      </p:sp>
      <p:sp>
        <p:nvSpPr>
          <p:cNvPr name="TextBox 21" id="21"/>
          <p:cNvSpPr txBox="true"/>
          <p:nvPr/>
        </p:nvSpPr>
        <p:spPr>
          <a:xfrm rot="0">
            <a:off x="1028700" y="688247"/>
            <a:ext cx="5485440" cy="2062340"/>
          </a:xfrm>
          <a:prstGeom prst="rect">
            <a:avLst/>
          </a:prstGeom>
        </p:spPr>
        <p:txBody>
          <a:bodyPr anchor="t" rtlCol="false" tIns="0" lIns="0" bIns="0" rIns="0">
            <a:spAutoFit/>
          </a:bodyPr>
          <a:lstStyle/>
          <a:p>
            <a:pPr algn="l">
              <a:lnSpc>
                <a:spcPts val="8057"/>
              </a:lnSpc>
            </a:pPr>
            <a:r>
              <a:rPr lang="en-US" b="true" sz="5755">
                <a:solidFill>
                  <a:srgbClr val="000B5D"/>
                </a:solidFill>
                <a:latin typeface="Poppins Semi-Bold"/>
                <a:ea typeface="Poppins Semi-Bold"/>
                <a:cs typeface="Poppins Semi-Bold"/>
                <a:sym typeface="Poppins Semi-Bold"/>
              </a:rPr>
              <a:t>3. TRIỂN KHAI ỨNG DỤNG</a:t>
            </a:r>
          </a:p>
        </p:txBody>
      </p:sp>
      <p:sp>
        <p:nvSpPr>
          <p:cNvPr name="TextBox 22" id="2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B5D"/>
                </a:solidFill>
                <a:latin typeface="Anton"/>
                <a:ea typeface="Anton"/>
                <a:cs typeface="Anton"/>
                <a:sym typeface="Anton"/>
              </a:rPr>
              <a:t>5</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2092605" y="9258300"/>
            <a:ext cx="4185210" cy="2172476"/>
            <a:chOff x="0" y="0"/>
            <a:chExt cx="1345639" cy="698500"/>
          </a:xfrm>
        </p:grpSpPr>
        <p:sp>
          <p:nvSpPr>
            <p:cNvPr name="Freeform 15" id="1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6" id="1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16746" y="9777990"/>
            <a:ext cx="5306302" cy="1494660"/>
            <a:chOff x="0" y="0"/>
            <a:chExt cx="2479796" cy="698500"/>
          </a:xfrm>
        </p:grpSpPr>
        <p:sp>
          <p:nvSpPr>
            <p:cNvPr name="Freeform 18" id="18"/>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19" id="19"/>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sp>
        <p:nvSpPr>
          <p:cNvPr name="TextBox 20" id="20"/>
          <p:cNvSpPr txBox="true"/>
          <p:nvPr/>
        </p:nvSpPr>
        <p:spPr>
          <a:xfrm rot="0">
            <a:off x="1028700" y="688247"/>
            <a:ext cx="5077375" cy="2062340"/>
          </a:xfrm>
          <a:prstGeom prst="rect">
            <a:avLst/>
          </a:prstGeom>
        </p:spPr>
        <p:txBody>
          <a:bodyPr anchor="t" rtlCol="false" tIns="0" lIns="0" bIns="0" rIns="0">
            <a:spAutoFit/>
          </a:bodyPr>
          <a:lstStyle/>
          <a:p>
            <a:pPr algn="l">
              <a:lnSpc>
                <a:spcPts val="8057"/>
              </a:lnSpc>
            </a:pPr>
            <a:r>
              <a:rPr lang="en-US" b="true" sz="5755">
                <a:solidFill>
                  <a:srgbClr val="000B5D"/>
                </a:solidFill>
                <a:latin typeface="Poppins Semi-Bold"/>
                <a:ea typeface="Poppins Semi-Bold"/>
                <a:cs typeface="Poppins Semi-Bold"/>
                <a:sym typeface="Poppins Semi-Bold"/>
              </a:rPr>
              <a:t>3. TRIỂN KHAI ỨNG DỤNG</a:t>
            </a:r>
          </a:p>
        </p:txBody>
      </p:sp>
      <p:sp>
        <p:nvSpPr>
          <p:cNvPr name="TextBox 21" id="21"/>
          <p:cNvSpPr txBox="true"/>
          <p:nvPr/>
        </p:nvSpPr>
        <p:spPr>
          <a:xfrm rot="0">
            <a:off x="1028700" y="2885273"/>
            <a:ext cx="10662958" cy="589915"/>
          </a:xfrm>
          <a:prstGeom prst="rect">
            <a:avLst/>
          </a:prstGeom>
        </p:spPr>
        <p:txBody>
          <a:bodyPr anchor="t" rtlCol="false" tIns="0" lIns="0" bIns="0" rIns="0">
            <a:spAutoFit/>
          </a:bodyPr>
          <a:lstStyle/>
          <a:p>
            <a:pPr algn="l">
              <a:lnSpc>
                <a:spcPts val="4759"/>
              </a:lnSpc>
            </a:pPr>
            <a:r>
              <a:rPr lang="en-US" sz="3399" b="true">
                <a:solidFill>
                  <a:srgbClr val="000B5D"/>
                </a:solidFill>
                <a:latin typeface="DejaVu Serif Bold"/>
                <a:ea typeface="DejaVu Serif Bold"/>
                <a:cs typeface="DejaVu Serif Bold"/>
                <a:sym typeface="DejaVu Serif Bold"/>
              </a:rPr>
              <a:t>Áp dụng mô hình MVC trong ứng dụng</a:t>
            </a:r>
          </a:p>
        </p:txBody>
      </p:sp>
      <p:sp>
        <p:nvSpPr>
          <p:cNvPr name="TextBox 22" id="22"/>
          <p:cNvSpPr txBox="true"/>
          <p:nvPr/>
        </p:nvSpPr>
        <p:spPr>
          <a:xfrm rot="0">
            <a:off x="1028700" y="3779988"/>
            <a:ext cx="16553938" cy="225234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B5D"/>
                </a:solidFill>
                <a:latin typeface="Poppins"/>
                <a:ea typeface="Poppins"/>
                <a:cs typeface="Poppins"/>
                <a:sym typeface="Poppins"/>
              </a:rPr>
              <a:t>Các lớp Model trong ứng dụng đóng vai trò liên kết giữa ứng dụng và cơ sở dữ liệu. Chúng chịu trách nhiệm thực hiện các thao tác lưu trữ, truy xuất và xử lý dữ liệu. Trong ứng dụng này, bao gồm: UserModel, LessonModel, MaterialModel, QuizModel.</a:t>
            </a:r>
          </a:p>
        </p:txBody>
      </p:sp>
      <p:sp>
        <p:nvSpPr>
          <p:cNvPr name="TextBox 23" id="23"/>
          <p:cNvSpPr txBox="true"/>
          <p:nvPr/>
        </p:nvSpPr>
        <p:spPr>
          <a:xfrm rot="0">
            <a:off x="1028700" y="6303478"/>
            <a:ext cx="16553938" cy="112839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B5D"/>
                </a:solidFill>
                <a:latin typeface="Poppins"/>
                <a:ea typeface="Poppins"/>
                <a:cs typeface="Poppins"/>
                <a:sym typeface="Poppins"/>
              </a:rPr>
              <a:t>Các lớp View trong ứng dụng chịu trách nhiệm hiển thị giao diện người dùng và nhận các đầu vào từ người dùng: LoginView, RegisterView, MainApp.</a:t>
            </a:r>
          </a:p>
        </p:txBody>
      </p:sp>
      <p:sp>
        <p:nvSpPr>
          <p:cNvPr name="TextBox 24" id="24"/>
          <p:cNvSpPr txBox="true"/>
          <p:nvPr/>
        </p:nvSpPr>
        <p:spPr>
          <a:xfrm rot="0">
            <a:off x="1028700" y="7626818"/>
            <a:ext cx="16553938" cy="112839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B5D"/>
                </a:solidFill>
                <a:latin typeface="Poppins"/>
                <a:ea typeface="Poppins"/>
                <a:cs typeface="Poppins"/>
                <a:sym typeface="Poppins"/>
              </a:rPr>
              <a:t>AppController là lớp điều khiển chính của ứng dụng: Khởi tạp, Xử lý đăng nhập, Xử lý đăng ký, Quản lý bài học và tài liệu, Quản lý câu hỏi trắc nghiệm</a:t>
            </a:r>
          </a:p>
        </p:txBody>
      </p:sp>
      <p:sp>
        <p:nvSpPr>
          <p:cNvPr name="TextBox 25" id="2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B5D"/>
                </a:solidFill>
                <a:latin typeface="Anton"/>
                <a:ea typeface="Anton"/>
                <a:cs typeface="Anton"/>
                <a:sym typeface="Anton"/>
              </a:rPr>
              <a:t>6</a:t>
            </a:r>
          </a:p>
        </p:txBody>
      </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2092605" y="9258300"/>
            <a:ext cx="4185210" cy="2172476"/>
            <a:chOff x="0" y="0"/>
            <a:chExt cx="1345639" cy="698500"/>
          </a:xfrm>
        </p:grpSpPr>
        <p:sp>
          <p:nvSpPr>
            <p:cNvPr name="Freeform 15" id="1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6" id="1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16746" y="9777990"/>
            <a:ext cx="5306302" cy="1494660"/>
            <a:chOff x="0" y="0"/>
            <a:chExt cx="2479796" cy="698500"/>
          </a:xfrm>
        </p:grpSpPr>
        <p:sp>
          <p:nvSpPr>
            <p:cNvPr name="Freeform 18" id="18"/>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19" id="19"/>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sp>
        <p:nvSpPr>
          <p:cNvPr name="Freeform 20" id="20"/>
          <p:cNvSpPr/>
          <p:nvPr/>
        </p:nvSpPr>
        <p:spPr>
          <a:xfrm flipH="false" flipV="false" rot="0">
            <a:off x="9543563" y="2550005"/>
            <a:ext cx="5968337" cy="6422450"/>
          </a:xfrm>
          <a:custGeom>
            <a:avLst/>
            <a:gdLst/>
            <a:ahLst/>
            <a:cxnLst/>
            <a:rect r="r" b="b" t="t" l="l"/>
            <a:pathLst>
              <a:path h="6422450" w="5968337">
                <a:moveTo>
                  <a:pt x="0" y="0"/>
                </a:moveTo>
                <a:lnTo>
                  <a:pt x="5968337" y="0"/>
                </a:lnTo>
                <a:lnTo>
                  <a:pt x="5968337" y="6422450"/>
                </a:lnTo>
                <a:lnTo>
                  <a:pt x="0" y="6422450"/>
                </a:lnTo>
                <a:lnTo>
                  <a:pt x="0" y="0"/>
                </a:lnTo>
                <a:close/>
              </a:path>
            </a:pathLst>
          </a:custGeom>
          <a:blipFill>
            <a:blip r:embed="rId2"/>
            <a:stretch>
              <a:fillRect l="0" t="0" r="0" b="0"/>
            </a:stretch>
          </a:blipFill>
        </p:spPr>
      </p:sp>
      <p:sp>
        <p:nvSpPr>
          <p:cNvPr name="Freeform 21" id="21"/>
          <p:cNvSpPr/>
          <p:nvPr/>
        </p:nvSpPr>
        <p:spPr>
          <a:xfrm flipH="false" flipV="false" rot="0">
            <a:off x="1812061" y="2849645"/>
            <a:ext cx="7060045" cy="5823169"/>
          </a:xfrm>
          <a:custGeom>
            <a:avLst/>
            <a:gdLst/>
            <a:ahLst/>
            <a:cxnLst/>
            <a:rect r="r" b="b" t="t" l="l"/>
            <a:pathLst>
              <a:path h="5823169" w="7060045">
                <a:moveTo>
                  <a:pt x="0" y="0"/>
                </a:moveTo>
                <a:lnTo>
                  <a:pt x="7060045" y="0"/>
                </a:lnTo>
                <a:lnTo>
                  <a:pt x="7060045" y="5823169"/>
                </a:lnTo>
                <a:lnTo>
                  <a:pt x="0" y="5823169"/>
                </a:lnTo>
                <a:lnTo>
                  <a:pt x="0" y="0"/>
                </a:lnTo>
                <a:close/>
              </a:path>
            </a:pathLst>
          </a:custGeom>
          <a:blipFill>
            <a:blip r:embed="rId3"/>
            <a:stretch>
              <a:fillRect l="0" t="0" r="0" b="0"/>
            </a:stretch>
          </a:blipFill>
        </p:spPr>
      </p:sp>
      <p:sp>
        <p:nvSpPr>
          <p:cNvPr name="TextBox 22" id="22"/>
          <p:cNvSpPr txBox="true"/>
          <p:nvPr/>
        </p:nvSpPr>
        <p:spPr>
          <a:xfrm rot="0">
            <a:off x="1028700" y="688247"/>
            <a:ext cx="5077375" cy="2062340"/>
          </a:xfrm>
          <a:prstGeom prst="rect">
            <a:avLst/>
          </a:prstGeom>
        </p:spPr>
        <p:txBody>
          <a:bodyPr anchor="t" rtlCol="false" tIns="0" lIns="0" bIns="0" rIns="0">
            <a:spAutoFit/>
          </a:bodyPr>
          <a:lstStyle/>
          <a:p>
            <a:pPr algn="l">
              <a:lnSpc>
                <a:spcPts val="8057"/>
              </a:lnSpc>
            </a:pPr>
            <a:r>
              <a:rPr lang="en-US" b="true" sz="5755">
                <a:solidFill>
                  <a:srgbClr val="000B5D"/>
                </a:solidFill>
                <a:latin typeface="Poppins Semi-Bold"/>
                <a:ea typeface="Poppins Semi-Bold"/>
                <a:cs typeface="Poppins Semi-Bold"/>
                <a:sym typeface="Poppins Semi-Bold"/>
              </a:rPr>
              <a:t>3. TRIỂN KHAI ỨNG DỤNG</a:t>
            </a:r>
          </a:p>
        </p:txBody>
      </p:sp>
      <p:sp>
        <p:nvSpPr>
          <p:cNvPr name="TextBox 23" id="23"/>
          <p:cNvSpPr txBox="true"/>
          <p:nvPr/>
        </p:nvSpPr>
        <p:spPr>
          <a:xfrm rot="0">
            <a:off x="4382739" y="8970107"/>
            <a:ext cx="7553027" cy="618490"/>
          </a:xfrm>
          <a:prstGeom prst="rect">
            <a:avLst/>
          </a:prstGeom>
        </p:spPr>
        <p:txBody>
          <a:bodyPr anchor="t" rtlCol="false" tIns="0" lIns="0" bIns="0" rIns="0">
            <a:spAutoFit/>
          </a:bodyPr>
          <a:lstStyle/>
          <a:p>
            <a:pPr algn="ctr">
              <a:lnSpc>
                <a:spcPts val="4759"/>
              </a:lnSpc>
            </a:pPr>
            <a:r>
              <a:rPr lang="en-US" sz="3399" b="true">
                <a:solidFill>
                  <a:srgbClr val="000B5D"/>
                </a:solidFill>
                <a:latin typeface="Poppins Bold"/>
                <a:ea typeface="Poppins Bold"/>
                <a:cs typeface="Poppins Bold"/>
                <a:sym typeface="Poppins Bold"/>
              </a:rPr>
              <a:t>Chức năng Đăng ký và Đăng nhập</a:t>
            </a:r>
          </a:p>
        </p:txBody>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4199"/>
              </a:lnSpc>
              <a:spcBef>
                <a:spcPct val="0"/>
              </a:spcBef>
            </a:pPr>
            <a:r>
              <a:rPr lang="en-US" sz="2999">
                <a:solidFill>
                  <a:srgbClr val="000B5D"/>
                </a:solidFill>
                <a:latin typeface="Anton"/>
                <a:ea typeface="Anton"/>
                <a:cs typeface="Anton"/>
                <a:sym typeface="Anton"/>
              </a:rPr>
              <a:t>7</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2092605" y="9258300"/>
            <a:ext cx="4185210" cy="2172476"/>
            <a:chOff x="0" y="0"/>
            <a:chExt cx="1345639" cy="698500"/>
          </a:xfrm>
        </p:grpSpPr>
        <p:sp>
          <p:nvSpPr>
            <p:cNvPr name="Freeform 15" id="1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6" id="1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16746" y="9777990"/>
            <a:ext cx="5306302" cy="1494660"/>
            <a:chOff x="0" y="0"/>
            <a:chExt cx="2479796" cy="698500"/>
          </a:xfrm>
        </p:grpSpPr>
        <p:sp>
          <p:nvSpPr>
            <p:cNvPr name="Freeform 18" id="18"/>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19" id="19"/>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sp>
        <p:nvSpPr>
          <p:cNvPr name="Freeform 20" id="20"/>
          <p:cNvSpPr/>
          <p:nvPr/>
        </p:nvSpPr>
        <p:spPr>
          <a:xfrm flipH="false" flipV="false" rot="0">
            <a:off x="9543563" y="2550005"/>
            <a:ext cx="5968337" cy="6422450"/>
          </a:xfrm>
          <a:custGeom>
            <a:avLst/>
            <a:gdLst/>
            <a:ahLst/>
            <a:cxnLst/>
            <a:rect r="r" b="b" t="t" l="l"/>
            <a:pathLst>
              <a:path h="6422450" w="5968337">
                <a:moveTo>
                  <a:pt x="0" y="0"/>
                </a:moveTo>
                <a:lnTo>
                  <a:pt x="5968337" y="0"/>
                </a:lnTo>
                <a:lnTo>
                  <a:pt x="5968337" y="6422450"/>
                </a:lnTo>
                <a:lnTo>
                  <a:pt x="0" y="6422450"/>
                </a:lnTo>
                <a:lnTo>
                  <a:pt x="0" y="0"/>
                </a:lnTo>
                <a:close/>
              </a:path>
            </a:pathLst>
          </a:custGeom>
          <a:blipFill>
            <a:blip r:embed="rId2"/>
            <a:stretch>
              <a:fillRect l="0" t="0" r="0" b="0"/>
            </a:stretch>
          </a:blipFill>
        </p:spPr>
      </p:sp>
      <p:sp>
        <p:nvSpPr>
          <p:cNvPr name="Freeform 21" id="21"/>
          <p:cNvSpPr/>
          <p:nvPr/>
        </p:nvSpPr>
        <p:spPr>
          <a:xfrm flipH="false" flipV="false" rot="0">
            <a:off x="1812061" y="2849645"/>
            <a:ext cx="7060045" cy="5823169"/>
          </a:xfrm>
          <a:custGeom>
            <a:avLst/>
            <a:gdLst/>
            <a:ahLst/>
            <a:cxnLst/>
            <a:rect r="r" b="b" t="t" l="l"/>
            <a:pathLst>
              <a:path h="5823169" w="7060045">
                <a:moveTo>
                  <a:pt x="0" y="0"/>
                </a:moveTo>
                <a:lnTo>
                  <a:pt x="7060045" y="0"/>
                </a:lnTo>
                <a:lnTo>
                  <a:pt x="7060045" y="5823169"/>
                </a:lnTo>
                <a:lnTo>
                  <a:pt x="0" y="5823169"/>
                </a:lnTo>
                <a:lnTo>
                  <a:pt x="0" y="0"/>
                </a:lnTo>
                <a:close/>
              </a:path>
            </a:pathLst>
          </a:custGeom>
          <a:blipFill>
            <a:blip r:embed="rId3"/>
            <a:stretch>
              <a:fillRect l="0" t="0" r="0" b="0"/>
            </a:stretch>
          </a:blipFill>
        </p:spPr>
      </p:sp>
      <p:sp>
        <p:nvSpPr>
          <p:cNvPr name="TextBox 22" id="22"/>
          <p:cNvSpPr txBox="true"/>
          <p:nvPr/>
        </p:nvSpPr>
        <p:spPr>
          <a:xfrm rot="0">
            <a:off x="1028700" y="688247"/>
            <a:ext cx="5077375" cy="2062340"/>
          </a:xfrm>
          <a:prstGeom prst="rect">
            <a:avLst/>
          </a:prstGeom>
        </p:spPr>
        <p:txBody>
          <a:bodyPr anchor="t" rtlCol="false" tIns="0" lIns="0" bIns="0" rIns="0">
            <a:spAutoFit/>
          </a:bodyPr>
          <a:lstStyle/>
          <a:p>
            <a:pPr algn="l">
              <a:lnSpc>
                <a:spcPts val="8057"/>
              </a:lnSpc>
            </a:pPr>
            <a:r>
              <a:rPr lang="en-US" b="true" sz="5755">
                <a:solidFill>
                  <a:srgbClr val="000B5D"/>
                </a:solidFill>
                <a:latin typeface="Poppins Semi-Bold"/>
                <a:ea typeface="Poppins Semi-Bold"/>
                <a:cs typeface="Poppins Semi-Bold"/>
                <a:sym typeface="Poppins Semi-Bold"/>
              </a:rPr>
              <a:t>3. TRIỂN KHAI ỨNG DỤNG</a:t>
            </a:r>
          </a:p>
        </p:txBody>
      </p:sp>
      <p:sp>
        <p:nvSpPr>
          <p:cNvPr name="TextBox 23" id="23"/>
          <p:cNvSpPr txBox="true"/>
          <p:nvPr/>
        </p:nvSpPr>
        <p:spPr>
          <a:xfrm rot="0">
            <a:off x="4382739" y="8970107"/>
            <a:ext cx="7553027" cy="618490"/>
          </a:xfrm>
          <a:prstGeom prst="rect">
            <a:avLst/>
          </a:prstGeom>
        </p:spPr>
        <p:txBody>
          <a:bodyPr anchor="t" rtlCol="false" tIns="0" lIns="0" bIns="0" rIns="0">
            <a:spAutoFit/>
          </a:bodyPr>
          <a:lstStyle/>
          <a:p>
            <a:pPr algn="ctr">
              <a:lnSpc>
                <a:spcPts val="4759"/>
              </a:lnSpc>
            </a:pPr>
            <a:r>
              <a:rPr lang="en-US" sz="3399" b="true">
                <a:solidFill>
                  <a:srgbClr val="000B5D"/>
                </a:solidFill>
                <a:latin typeface="Poppins Bold"/>
                <a:ea typeface="Poppins Bold"/>
                <a:cs typeface="Poppins Bold"/>
                <a:sym typeface="Poppins Bold"/>
              </a:rPr>
              <a:t>Chức năng Đăng ký và Đăng nhập</a:t>
            </a:r>
          </a:p>
        </p:txBody>
      </p:sp>
      <p:sp>
        <p:nvSpPr>
          <p:cNvPr name="TextBox 24" id="2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B5D"/>
                </a:solidFill>
                <a:latin typeface="Anton"/>
                <a:ea typeface="Anton"/>
                <a:cs typeface="Anton"/>
                <a:sym typeface="Anton"/>
              </a:rPr>
              <a:t>8</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58737" y="867281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1935766" y="933174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4234417" y="-1711588"/>
            <a:ext cx="4185210" cy="2172476"/>
            <a:chOff x="0" y="0"/>
            <a:chExt cx="1345639" cy="698500"/>
          </a:xfrm>
        </p:grpSpPr>
        <p:sp>
          <p:nvSpPr>
            <p:cNvPr name="Freeform 9" id="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0" id="10"/>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6327022" y="-286442"/>
            <a:ext cx="2511232" cy="1494660"/>
            <a:chOff x="0" y="0"/>
            <a:chExt cx="1173575" cy="698500"/>
          </a:xfrm>
        </p:grpSpPr>
        <p:sp>
          <p:nvSpPr>
            <p:cNvPr name="Freeform 12" id="12"/>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3" id="13"/>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2092605" y="9258300"/>
            <a:ext cx="4185210" cy="2172476"/>
            <a:chOff x="0" y="0"/>
            <a:chExt cx="1345639" cy="698500"/>
          </a:xfrm>
        </p:grpSpPr>
        <p:sp>
          <p:nvSpPr>
            <p:cNvPr name="Freeform 15" id="1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6" id="1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16746" y="9777990"/>
            <a:ext cx="5306302" cy="1494660"/>
            <a:chOff x="0" y="0"/>
            <a:chExt cx="2479796" cy="698500"/>
          </a:xfrm>
        </p:grpSpPr>
        <p:sp>
          <p:nvSpPr>
            <p:cNvPr name="Freeform 18" id="18"/>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19" id="19"/>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sp>
        <p:nvSpPr>
          <p:cNvPr name="Freeform 20" id="20"/>
          <p:cNvSpPr/>
          <p:nvPr/>
        </p:nvSpPr>
        <p:spPr>
          <a:xfrm flipH="false" flipV="false" rot="0">
            <a:off x="5914306" y="1208218"/>
            <a:ext cx="9742913" cy="8050082"/>
          </a:xfrm>
          <a:custGeom>
            <a:avLst/>
            <a:gdLst/>
            <a:ahLst/>
            <a:cxnLst/>
            <a:rect r="r" b="b" t="t" l="l"/>
            <a:pathLst>
              <a:path h="8050082" w="9742913">
                <a:moveTo>
                  <a:pt x="0" y="0"/>
                </a:moveTo>
                <a:lnTo>
                  <a:pt x="9742913" y="0"/>
                </a:lnTo>
                <a:lnTo>
                  <a:pt x="9742913" y="8050082"/>
                </a:lnTo>
                <a:lnTo>
                  <a:pt x="0" y="8050082"/>
                </a:lnTo>
                <a:lnTo>
                  <a:pt x="0" y="0"/>
                </a:lnTo>
                <a:close/>
              </a:path>
            </a:pathLst>
          </a:custGeom>
          <a:blipFill>
            <a:blip r:embed="rId2"/>
            <a:stretch>
              <a:fillRect l="0" t="0" r="0" b="0"/>
            </a:stretch>
          </a:blipFill>
        </p:spPr>
      </p:sp>
      <p:sp>
        <p:nvSpPr>
          <p:cNvPr name="TextBox 21" id="21"/>
          <p:cNvSpPr txBox="true"/>
          <p:nvPr/>
        </p:nvSpPr>
        <p:spPr>
          <a:xfrm rot="0">
            <a:off x="1028700" y="688247"/>
            <a:ext cx="5077375" cy="2062340"/>
          </a:xfrm>
          <a:prstGeom prst="rect">
            <a:avLst/>
          </a:prstGeom>
        </p:spPr>
        <p:txBody>
          <a:bodyPr anchor="t" rtlCol="false" tIns="0" lIns="0" bIns="0" rIns="0">
            <a:spAutoFit/>
          </a:bodyPr>
          <a:lstStyle/>
          <a:p>
            <a:pPr algn="l">
              <a:lnSpc>
                <a:spcPts val="8057"/>
              </a:lnSpc>
            </a:pPr>
            <a:r>
              <a:rPr lang="en-US" b="true" sz="5755">
                <a:solidFill>
                  <a:srgbClr val="000B5D"/>
                </a:solidFill>
                <a:latin typeface="Poppins Semi-Bold"/>
                <a:ea typeface="Poppins Semi-Bold"/>
                <a:cs typeface="Poppins Semi-Bold"/>
                <a:sym typeface="Poppins Semi-Bold"/>
              </a:rPr>
              <a:t>3. TRIỂN KHAI ỨNG DỤNG</a:t>
            </a:r>
          </a:p>
        </p:txBody>
      </p:sp>
      <p:sp>
        <p:nvSpPr>
          <p:cNvPr name="TextBox 22" id="22"/>
          <p:cNvSpPr txBox="true"/>
          <p:nvPr/>
        </p:nvSpPr>
        <p:spPr>
          <a:xfrm rot="0">
            <a:off x="1028700" y="3924935"/>
            <a:ext cx="4126557" cy="1218565"/>
          </a:xfrm>
          <a:prstGeom prst="rect">
            <a:avLst/>
          </a:prstGeom>
        </p:spPr>
        <p:txBody>
          <a:bodyPr anchor="t" rtlCol="false" tIns="0" lIns="0" bIns="0" rIns="0">
            <a:spAutoFit/>
          </a:bodyPr>
          <a:lstStyle/>
          <a:p>
            <a:pPr algn="l">
              <a:lnSpc>
                <a:spcPts val="4759"/>
              </a:lnSpc>
            </a:pPr>
            <a:r>
              <a:rPr lang="en-US" sz="3399" b="true">
                <a:solidFill>
                  <a:srgbClr val="000B5D"/>
                </a:solidFill>
                <a:latin typeface="Poppins Bold"/>
                <a:ea typeface="Poppins Bold"/>
                <a:cs typeface="Poppins Bold"/>
                <a:sym typeface="Poppins Bold"/>
              </a:rPr>
              <a:t>Chức năng quản</a:t>
            </a:r>
          </a:p>
          <a:p>
            <a:pPr algn="just">
              <a:lnSpc>
                <a:spcPts val="4759"/>
              </a:lnSpc>
            </a:pPr>
            <a:r>
              <a:rPr lang="en-US" sz="3399" b="true">
                <a:solidFill>
                  <a:srgbClr val="000B5D"/>
                </a:solidFill>
                <a:latin typeface="Poppins Bold"/>
                <a:ea typeface="Poppins Bold"/>
                <a:cs typeface="Poppins Bold"/>
                <a:sym typeface="Poppins Bold"/>
              </a:rPr>
              <a:t> lý câu hỏi - Admin</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B5D"/>
                </a:solidFill>
                <a:latin typeface="Anton"/>
                <a:ea typeface="Anton"/>
                <a:cs typeface="Anton"/>
                <a:sym typeface="Anton"/>
              </a:rPr>
              <a:t>9</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DAGZmox77w0</dc:identifier>
  <dcterms:modified xsi:type="dcterms:W3CDTF">2011-08-01T06:04:30Z</dcterms:modified>
  <cp:revision>1</cp:revision>
  <dc:title>IE221</dc:title>
</cp:coreProperties>
</file>